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95" r:id="rId6"/>
    <p:sldId id="296" r:id="rId7"/>
    <p:sldId id="297" r:id="rId8"/>
    <p:sldId id="298" r:id="rId9"/>
    <p:sldId id="299" r:id="rId10"/>
    <p:sldId id="300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7559675" cy="10691813"/>
  <p:notesSz cx="7099300" cy="10234613"/>
  <p:embeddedFontLst>
    <p:embeddedFont>
      <p:font typeface="Palatino Linotype" panose="02040502050505030304" pitchFamily="18" charset="0"/>
      <p:regular r:id="rId42"/>
      <p:bold r:id="rId43"/>
      <p:italic r:id="rId44"/>
      <p:boldItalic r:id="rId45"/>
    </p:embeddedFont>
    <p:embeddedFont>
      <p:font typeface="Play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3">
          <p15:clr>
            <a:srgbClr val="A4A3A4"/>
          </p15:clr>
        </p15:guide>
        <p15:guide id="2" pos="294">
          <p15:clr>
            <a:srgbClr val="A4A3A4"/>
          </p15:clr>
        </p15:guide>
        <p15:guide id="3" pos="4466">
          <p15:clr>
            <a:srgbClr val="A4A3A4"/>
          </p15:clr>
        </p15:guide>
        <p15:guide id="4" orient="horz" pos="6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D6FB08-1DDC-48F3-A48B-41D6A87B388C}">
  <a:tblStyle styleId="{1ED6FB08-1DDC-48F3-A48B-41D6A87B388C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4152" y="76"/>
      </p:cViewPr>
      <p:guideLst>
        <p:guide orient="horz" pos="283"/>
        <p:guide pos="294"/>
        <p:guide pos="4466"/>
        <p:guide orient="horz" pos="6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450" y="767575"/>
            <a:ext cx="4733100" cy="383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224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8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840b066d8_1_2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3d840b066d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59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36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34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52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48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96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908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29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027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93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808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365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27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505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154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21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705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74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40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754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19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731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44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893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04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533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970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864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398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564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2774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45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80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840b066d8_0_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d840b066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34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840b066d8_0_1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d840b066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54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840b066d8_0_4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d840b066d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86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840b066d8_1_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d840b066d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39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840b066d8_1_1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d840b066d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40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Pla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Play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rgbClr val="757575"/>
              </a:buClr>
              <a:buSzPts val="1984"/>
              <a:buNone/>
              <a:defRPr sz="1984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653"/>
              <a:buNone/>
              <a:defRPr sz="1653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488"/>
              <a:buNone/>
              <a:defRPr sz="1488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757575"/>
              </a:buClr>
              <a:buSzPts val="1323"/>
              <a:buNone/>
              <a:defRPr sz="1323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Pla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8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4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Play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Play"/>
              <a:buNone/>
              <a:defRPr sz="3637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3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4584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3566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18" Type="http://schemas.openxmlformats.org/officeDocument/2006/relationships/slide" Target="slide18.xml"/><Relationship Id="rId3" Type="http://schemas.openxmlformats.org/officeDocument/2006/relationships/image" Target="../media/image1.jpg"/><Relationship Id="rId7" Type="http://schemas.openxmlformats.org/officeDocument/2006/relationships/slide" Target="slide16.xml"/><Relationship Id="rId12" Type="http://schemas.openxmlformats.org/officeDocument/2006/relationships/slide" Target="slide23.xml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22.xml"/><Relationship Id="rId5" Type="http://schemas.openxmlformats.org/officeDocument/2006/relationships/slide" Target="slide13.xml"/><Relationship Id="rId15" Type="http://schemas.openxmlformats.org/officeDocument/2006/relationships/slide" Target="slide26.xml"/><Relationship Id="rId10" Type="http://schemas.openxmlformats.org/officeDocument/2006/relationships/slide" Target="slide21.xml"/><Relationship Id="rId4" Type="http://schemas.openxmlformats.org/officeDocument/2006/relationships/slide" Target="slide11.xml"/><Relationship Id="rId9" Type="http://schemas.openxmlformats.org/officeDocument/2006/relationships/slide" Target="slide20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-19078" b="56192"/>
          <a:stretch/>
        </p:blipFill>
        <p:spPr>
          <a:xfrm rot="-5400000">
            <a:off x="-49923" y="3113802"/>
            <a:ext cx="10723398" cy="449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t="-10496" b="47610"/>
          <a:stretch/>
        </p:blipFill>
        <p:spPr>
          <a:xfrm rot="5400000" flipH="1">
            <a:off x="-3113798" y="3113802"/>
            <a:ext cx="10723398" cy="44957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216259" y="8633876"/>
            <a:ext cx="4703036" cy="114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БАҒДАРЛАМА </a:t>
            </a:r>
            <a:endParaRPr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ПРОГРАММА 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225" y="2466905"/>
            <a:ext cx="4730808" cy="226458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1899072" y="652829"/>
            <a:ext cx="2128788" cy="150494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9" name="Google Shape;89;p13"/>
          <p:cNvSpPr/>
          <p:nvPr/>
        </p:nvSpPr>
        <p:spPr>
          <a:xfrm>
            <a:off x="3955829" y="828554"/>
            <a:ext cx="896906" cy="1345360"/>
          </a:xfrm>
          <a:custGeom>
            <a:avLst/>
            <a:gdLst/>
            <a:ahLst/>
            <a:cxnLst/>
            <a:rect l="l" t="t" r="r" b="b"/>
            <a:pathLst>
              <a:path w="4876800" h="7315200" extrusionOk="0">
                <a:moveTo>
                  <a:pt x="0" y="0"/>
                </a:moveTo>
                <a:lnTo>
                  <a:pt x="4876800" y="0"/>
                </a:lnTo>
                <a:lnTo>
                  <a:pt x="48768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1287" y="913393"/>
            <a:ext cx="1126812" cy="11501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2216259" y="5203042"/>
            <a:ext cx="4322688" cy="135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«Медицинадағы тұрақты даму жөніндегі жастар форумы: идеялар, шешімдер және перспективалар» </a:t>
            </a:r>
            <a:br>
              <a:rPr lang="ru-RU" sz="16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халықаралық студенттік ғылыми форумы</a:t>
            </a:r>
            <a:endParaRPr sz="16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216259" y="6811954"/>
            <a:ext cx="4231840" cy="156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Международный </a:t>
            </a:r>
            <a:br>
              <a:rPr lang="ru-RU"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студенческий научный форум </a:t>
            </a:r>
            <a:br>
              <a:rPr lang="ru-RU"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«Молодёжный форум </a:t>
            </a:r>
            <a:b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по устойчивому развитию </a:t>
            </a:r>
            <a:b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 медицине: идеи, решения </a:t>
            </a:r>
            <a:b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20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 перспективы»</a:t>
            </a:r>
            <a:endParaRPr sz="16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9BECD-0D56-D1D9-7426-04E43A2DF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94" y="974035"/>
            <a:ext cx="1582617" cy="11189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/>
        </p:nvSpPr>
        <p:spPr>
          <a:xfrm>
            <a:off x="466725" y="10283816"/>
            <a:ext cx="6623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466725" y="219915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Шнайдер Ксения Викторовна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PhD, асс. профессор кафедры “Детских болезней №1”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Бураев Галымжан Бауржанович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PhD, доцент кафедры “Детской хирургии”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Умбетова Жулдыз Сейдановна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преподаватель кафедры “Детских болезней №2”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466725" y="5480625"/>
            <a:ext cx="61623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14:00- 17:00 Лек. зал №4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Неврология, психиатрия и поведенческая медицина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574263" y="7074000"/>
            <a:ext cx="6408000" cy="16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Балтынова Айжан Шиныбековна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PhD, старший преподаватель кафедры “Психиатрии и наркологии” 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Сатыбалдина Макпал Балтабаевна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старший преподаватель кафедры “Психиатрии и наркологии”  НАО «МУА», PhD 1 курс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468275" y="89282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14:00-17:00 Лек. зал №3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Педиатрия, детская хирургия и неонатология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7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11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4196245922"/>
              </p:ext>
            </p:extLst>
          </p:nvPr>
        </p:nvGraphicFramePr>
        <p:xfrm>
          <a:off x="466726" y="449264"/>
          <a:ext cx="6623075" cy="968680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23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Лек. зал №1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Внутренние болезни и смежные терапевтические дисциплины</a:t>
                      </a:r>
                      <a:b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/>
                    </a:p>
                  </a:txBody>
                  <a:tcPr marL="15575" marR="15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ФИО докладчиков</a:t>
                      </a:r>
                      <a:endParaRPr/>
                    </a:p>
                  </a:txBody>
                  <a:tcPr marL="15575" marR="15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Long-term Postoperative Hypoparathyroidism: Therapeutic Limitations of Calcium-Vitamin D Therapy and the Role of Parathyroid Hormone: Clinical Cases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Бакиржан Мәдина Арманқызы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Клинико-функциональные особенности фибрилляции предсердий у пациентов с и без ишемической болезни сердца в условиях первичной медико-санитарной помощи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Молдаш Қайсар Қанатұлы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ОСОБЕННОСТИ ТЕЧЕНИЯ ХРОНИЧЕСКОЙ БОЛЕЗНИ ПОЧЕК НА ФОНЕ ПЕРСОНАЛИЗИРОВАННОЙ ДИЕТОТЕРАПИИ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Антаева Дияра Аскаровна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Х-СЦЕПЛЕННЫЙ ГИПОФОСФАТЕМИЧЕСКИЙ РАХИТ ВСЛЕДСТВИИ МУТАЦИИ В ГЕНЕ PHEX У ВЗРОСЛОГО (КЛИНИЧЕСКИЙ СЛУЧАЙ)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Насурла Жанерке Алтынбекқызы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Системный AL амилоидоз с преимущественным поражением сердца, ассоциированный с множественной миеломой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Манькова Елизавета Владимировна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КЛИНИЧЕСКАЯ ХАРАКТЕРИСТИКА КРАПИВНИЦЫ У ПАЦИЕНТОВ АМБУЛАТОРНОГО ПРИЕМА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Абдулаева Наргиз Рустамовна; Кумар Алика Ерсайыновна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Фасцикулярная желудочковая тахикардия у молодого пациента, ассоциированная с употреблением энергетических напитков: успешное лечение радиочастотной катетерной аблацией (клинический случай)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Асаубаева Жадыра Нурлановна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Клинический случай токсического эпидермального некролиза (болезни Лайелла), индуцированного лекарственным препаратом.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Батырбай Ақжарқын Бақытжанқызы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Предиабет в популяции этнических казахов: генетические ассоциации с полиморфизмами генов TCF7L2 (rs7903146), PPARG (rs1801282) и маркеры эндотелиальной дисфункции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Омарова Адеми Мырзабековна, Табиғат Алида Әділетқызы, Дюсупова Асылжан Алмасовна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Эффективность инклисирана в снижении уровня липопротеинов низкой плотности: метаанализ рандомизированных клинических исследований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Рысқұл Азат Бағдатұлы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Причины недостижения целевых уровней артериального давления у пациентов с первичной артериальной гипертензией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Жаксылыкова Гулимай Кенжебайкызы; Тастанбекова Данагуль Нурлановна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2021ж. COVID19 эпидемиясы кезіндегі клиникалық жағдайды талдау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Әбдәшім Шұғыла Ерболқызы, Иманали Еркеназ Сабитқызы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Assessment of Prevalence and Asthma Control in Patients with Allergic Phenotype of Bronchial Asthma in the Karaganda Region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Boranbayeva Nuray Yerkenovna, Yessengaliyeva Elmira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КОМОРБИДТІ НАУҚАСТА АУЫР БАКТЕРИЯЛЫҚ ПНЕВМОНИЯНЫҢ АҒЫМЫ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Азанбекова Меруерт; Әбдіғафур Күлшат; Әлиева Ару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Ауыр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өршіген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өкпенің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созылмалы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обструктивті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ауруы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бар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науқастағы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аспергиллёзді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пневмония: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клиникалық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жағдай</a:t>
                      </a:r>
                      <a:endParaRPr sz="11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Көшербай</a:t>
                      </a:r>
                      <a:r>
                        <a:rPr lang="ru-RU" sz="1200" b="1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Т.Б.,</a:t>
                      </a:r>
                      <a:endParaRPr sz="1100" b="1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Абдиев</a:t>
                      </a:r>
                      <a:r>
                        <a:rPr lang="ru-RU" sz="1200" b="1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С.Ш. </a:t>
                      </a:r>
                      <a:endParaRPr sz="1100" b="1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12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39" name="Google Shape;139;p18"/>
          <p:cNvGraphicFramePr/>
          <p:nvPr>
            <p:extLst>
              <p:ext uri="{D42A27DB-BD31-4B8C-83A1-F6EECF244321}">
                <p14:modId xmlns:p14="http://schemas.microsoft.com/office/powerpoint/2010/main" val="795639438"/>
              </p:ext>
            </p:extLst>
          </p:nvPr>
        </p:nvGraphicFramePr>
        <p:xfrm>
          <a:off x="466725" y="247902"/>
          <a:ext cx="6625025" cy="988830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23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D8D8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D8D8D8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Лек. зал №1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8D8D8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D8D8D8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Внутренние болезни и смежные терапевтические дисциплины</a:t>
                      </a:r>
                      <a:b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/>
                    </a:p>
                  </a:txBody>
                  <a:tcPr marL="15575" marR="15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/>
                    </a:p>
                  </a:txBody>
                  <a:tcPr marL="15575" marR="15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Өкпенің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басым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зақымдануымен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жүйелі</a:t>
                      </a:r>
                      <a:r>
                        <a:rPr lang="ru-RU" sz="12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склеродермия</a:t>
                      </a:r>
                      <a:endParaRPr sz="11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Нұрғалиқызы Әсем, Олжабаева Аяулым Мұратқызы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Біріншілік билиарлы холангиті бар пациенттердің клиникалық-эпидемиологиялық сипаттамасы, асқынулары мен ассоциацияланған ауруларының жиілігі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Тныштикова Гауһар Асқарқызы, Махсатбаева Ақнұр Нұржанқызы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Тері меланомасының диагностикалаудағы биопсия әдістерін салыстырмалы таллау:тиімділігі және дәлдігі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Асан Ақнұр Нұрланқызы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Тері меланомасының диагностикасында дерматоскопиялық критерийлердің болжамдық маңызы: гистопатологиямен байланысы.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Мергалиева Айгерім Абзалқызы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Патогенетикалық терапия мүмкіндіктері шектеулі жағдайдағы жүйелі склеродермияның табиғи ағымы: 23 жылдық бақылау ретроспективті талдау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Талгатова Дания Сериковна, Пермешева Сара Орынбекқызы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21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Артериялық гипертензиядағы когнитивті бұзылулардың деңгейін бағалау: MMSE нәтижелері бойынша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Алдияр Бекнұр Қанатұлы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22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Кардиомиопатия, ассоциированная с употреблением энергетических напитков, с систолической дисфункцией левого желудочка и снижением глобальной продольной деформации (strain): клинический случай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Тастанбекова Данагуль Нурлановна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23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Проблемы диагностики MODY диабета в Казахстане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Рсалиева Дина Аралбековна, Искакова Айдана Максатовна, Уразбаев Динмухаммед Серикулы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4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24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НАРУШЕНИЕ ФУНКЦИИ ПОЧЕК ПРИ КАРДИОМЕТАБОЛИЧЕСКОМ СИНДРОМЕ КАК ФАКТОР РИСКА РАЗВИТИЯ АРИТМИЙ.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Мажитова Айнур Маликовна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ЭТИОЛОГИЧЕСКАЯ СТРУКТУРА И АНТИБИОТИКО-РЕЗИСТЕНТНОСТЬ ВОЗБУДИТЕЛЕЙ ВНЕБОЛЬНИЧНОЙ ПНЕВМОНИИ У ГОСПИТАЛИЗИРОВАННЫХ ПАЦИЕНТОВ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Утепбаева Назерке Абаевна</a:t>
                      </a:r>
                      <a:endParaRPr sz="11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26</a:t>
                      </a:r>
                      <a:endParaRPr/>
                    </a:p>
                  </a:txBody>
                  <a:tcPr marL="15575" marR="15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Синдром Фелти-особая форма ревматоидного артрита</a:t>
                      </a:r>
                      <a:endParaRPr sz="11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Муратбек Дидар</a:t>
                      </a:r>
                      <a:endParaRPr sz="1100" b="1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13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45" name="Google Shape;145;p19"/>
          <p:cNvGraphicFramePr/>
          <p:nvPr>
            <p:extLst>
              <p:ext uri="{D42A27DB-BD31-4B8C-83A1-F6EECF244321}">
                <p14:modId xmlns:p14="http://schemas.microsoft.com/office/powerpoint/2010/main" val="1070816115"/>
              </p:ext>
            </p:extLst>
          </p:nvPr>
        </p:nvGraphicFramePr>
        <p:xfrm>
          <a:off x="466726" y="449262"/>
          <a:ext cx="6623050" cy="968697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1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</a:t>
                      </a:r>
                      <a:r>
                        <a:rPr lang="ru-RU" sz="1400" b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Лек.зал</a:t>
                      </a: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№2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Стоматология и стоматологические дисциплины</a:t>
                      </a:r>
                      <a:b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Искусственный интеллект в диагностике кариеса и пародонтита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Беркимбаев Рашид Беркимбаевич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Взаимосвязь заболеваний полости рта и системных заболеваний организма: значение для устойчивого развития медицины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Нуржанов Султан Асанович; Зайнулина Амина Ринатовна; Серікқажы Елдана Даниярқызы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Применение плазмотерапии в лечении гипертрофического гингивита у подростков с брекет-системой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Бойко Ангелина Игоревна, Шеповалова Алина Александровна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Роль временных ортопедических конструкций в изменении клинических симптомов дисфункции ВНЧС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Данабаев Нурдан Рустамович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несъёмных ортодонтических аппаратов небного расширения на верхние дыхательные пути в различные возрастные периоды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Умирзахова Мадина Жангалиевна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Балалар стоматологиясында шыныиономерлі цементті қолдану ерекшеліктері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Шанжарханов Мухтархан Дилдаханович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3D-печать в стоматологии: преимущества, перспективы и ограничения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Ершек Дастан Дарханұлы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кислотных напитков на состояние полости рта у подростков и молодежи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Наимова Айгун Акбаралиевна, Жүніс Разия Төрегелдіқызы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Сравнительный анализ стоматологического и пародонтологического статуса у детей с синдромом Дауна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Сансызбаева Дана Аскаровна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Факторы, влияющие на доступность стоматологической помощи в Республике Казахстан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Наурызова Асылай Серғазықызы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The influence of periodontal pathogens on the composition and state of the intestinal microbiota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Vladimir Diu, Aidana Kenzhakhmetova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использования ополаскивателей для рта на микрофлору полости рта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Болатова Малика Мұратқызы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 b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Индивидуальная гигиена полости рта: сравнительный анализ ошибок при использовании зубной щетки у студентов-стоматологов и студентов немедицинских специальностей ЕНУ, МНУ)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Индрулинас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Анастасия</a:t>
                      </a:r>
                      <a:endParaRPr sz="1100" b="1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51" name="Google Shape;151;p20"/>
          <p:cNvGraphicFramePr/>
          <p:nvPr>
            <p:extLst>
              <p:ext uri="{D42A27DB-BD31-4B8C-83A1-F6EECF244321}">
                <p14:modId xmlns:p14="http://schemas.microsoft.com/office/powerpoint/2010/main" val="1079152306"/>
              </p:ext>
            </p:extLst>
          </p:nvPr>
        </p:nvGraphicFramePr>
        <p:xfrm>
          <a:off x="466726" y="449262"/>
          <a:ext cx="6623025" cy="9679596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7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Лек. зал №3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Акушерство, гинекология и репродуктивная медицина</a:t>
                      </a:r>
                      <a:b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возраста первородящих женщин на течение беременности и исходы родов для матери и плода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Алиева Майя Зияддиновна, Амангелдиева Макпал Имантаевна, Хантөре Диана Талғатқызы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Применение аутологичной амниотической оболочки для улучшения заживления рубца на матке при кесаревом сечении: опыт обучения в Гродно и перспективы внедрения в Казахстане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Жусуппекова Камила Еркеновна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Акушерские и перинатальные исходы макросомии плода: сравнительный анализ при гестационном сахарном диабете и без него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Тазабекова Сара Бахытқызы, Темирханова Гулнур Мамутовна, Джунусова Мадина Рысбековна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Индукция родов и её осложнения у женщин разных возрастных групп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Билан Ақниет Абдірәсілқызы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От контрацепции до менопаузы: эстетрол в клинической практике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Шакиров Әділжан Азаматұлы, Махмұдова Ақтоты Мейіржанқызы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Роль эстроболома кишечной микробиоты в патогенезе эндометриоза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Жангабулова Жанель Кайратовна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ОСОБЕННОСТИ МЕНСТРУАЛЬНОГО ЦИКЛА И РЕПРОДУКТИВНОЙ ФУНКЦИИ У ЖЕНЩИН С ДИАГНОЗОМ СПКЯ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Бейсен Мөлдір Аханқызы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Истмико-цервикальная недостаточность (ИЦН): современные подходы, проблемы и перспективы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Жаппарханова Айнура Батырханқызы, Сабитова Жанерке Сериковна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Раннее половое воспитание и профилактика осложнений беременности у подростков: доказательная база и модель межсекторальной профилактики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Ракишева Д.Д., Қалмағамбет А.Б., Бекбосын А.М.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ПАТОЛОГИИ ПЛОДА, АССОЦИИРОВАННЫЕ С ПРИМЕНЕНИЕМ МЕТОКЛОПРАМИДА И ОНДАНСЕТРОНА В I ТРИМЕСТРЕ БЕРЕМЕННОСТИ (РАСЩЕЛИНА ГУБЫ И НЁБА)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Камаладин Г.М., Демешова Б.Ж., Жеңісқызы Д.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Диагностическое значение гинекологического осмотра и инструментальных методов при выявлении эндометриальных полипов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Кайыржан Гульсая Нуржановна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Клиникалық базадағы акушерлік асқынуларды зерттеу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Тоқтарбаева Мөлдір Мейрамбекқызы, Нияз Жапырақ Арыстанқызы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ҚАЗАҚСТАНДА 4-ВАЛЕНТТІ ГАРДАСИЛ ВАКЦИНАСЫНЫҢ ЕНГІЗІЛУІ ЖӘНЕ HPV-МЕН БАЙЛАНЫСТЫ АУРУЛАРДЫҢ АЛДЫН АЛУДАҒЫ ТИІМДІЛІГІ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Куандыкова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Набиа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Утешбекқызы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,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Таниева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Томирис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Жаслановна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15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57" name="Google Shape;157;p21"/>
          <p:cNvGraphicFramePr/>
          <p:nvPr>
            <p:extLst>
              <p:ext uri="{D42A27DB-BD31-4B8C-83A1-F6EECF244321}">
                <p14:modId xmlns:p14="http://schemas.microsoft.com/office/powerpoint/2010/main" val="2013170367"/>
              </p:ext>
            </p:extLst>
          </p:nvPr>
        </p:nvGraphicFramePr>
        <p:xfrm>
          <a:off x="466726" y="449262"/>
          <a:ext cx="6623025" cy="7580578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3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D8D8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D8D8D8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Лек. зал №3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8D8D8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D8D8D8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Акушерство, гинекология и репродуктивная медицина</a:t>
                      </a:r>
                      <a:b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The Influence of the Menstrual Cycle on Pain Threshold and Pain Perception in Women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Nazym Orazbek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PRP-терапиясының жатыр мойны эрозиясын емдецдегі тиімділігі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Марденова Лиза Уралтановна, Базарбай Гүлнәз Ержанқызы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Integrating Artificial Intelligence and Biomarker-Based Screening for Early Prediction and Management of Hypertensive Disorders in Pregnancy: A Prospective Cohort Study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Lokawar Katyayani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Ковидтан кейінгі менструальдық цикл бұзылысы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Саяхат Аяужан, Мінбарханова Әсел Махмудқызы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Жүкті әйелдердегі жатыр миомасы кезіндегі асқынулар және тактика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Еркін Аружан, Нұрлан Дана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Босанудан кейінгі қан кетудің медикаментоздық профилактикасы: препараттардың тиімділі және қауіпсіздігінің әдеби шолуы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Смагулова Жансулу Асқарқызы, Кулахмет Тоғжан Ерланқызы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УРОБИЛИНОГЕН ДЕҢГЕЙІНІҢ БОСАНУ НӘТИЖЕСІНЕ ӘСЕРІ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Кулахмет Тоғжан Ерланқызы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ПОПУЛЯЦИОННОЕ ВЛИЯНИЕ ВАКЦИНАЦИИ ПРОТИВ ВПЧ: МИРОВОЙ ОПЫТ И ПЕРСПЕКТИВЫ ВНЕДРЕНИЯ В КАЗАХСТАНЕ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Тлектес Арай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ЭКО и ИКСИ: персонализированный подход в лечении бесплодия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Нурланқызы Уасила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Анализ состояния здоровья женщин, подвергшихся радиационному воздействию в г. Семей: репродуктивные, онкологические и системные аспекты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Аманқұл Маржан Қалимханқызы, Абирова Марал Оразбекқызы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2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Долгосрочная эффективность 9-валентной ВПЧ-вакцины Gardasil-9 против CIN2+ и рака шейки матки: литературный обзор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Абдраманова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Аяжан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Нургалиевна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,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Худайбергенова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Ұлмекен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Ерсайынқызы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16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63" name="Google Shape;163;p22"/>
          <p:cNvGraphicFramePr/>
          <p:nvPr>
            <p:extLst>
              <p:ext uri="{D42A27DB-BD31-4B8C-83A1-F6EECF244321}">
                <p14:modId xmlns:p14="http://schemas.microsoft.com/office/powerpoint/2010/main" val="1724832889"/>
              </p:ext>
            </p:extLst>
          </p:nvPr>
        </p:nvGraphicFramePr>
        <p:xfrm>
          <a:off x="466726" y="449262"/>
          <a:ext cx="6623025" cy="96869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7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Лек. зал №4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Общественное здоровье, профилактическая медицина, образование и цифровое здравоохранение, социальные науки</a:t>
                      </a:r>
                      <a:b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Осведомленность о резистентности к антибиотикам и модели их использования в Астане: опрос на уровне первичной медико-санитарной помощи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Нұрмұхамбетова Ақмарал Төребекқызы, Рамазанова Нурлы Жумагерейқызы, Ерболатқызы Ботакөз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НАРУШЕНИЕ ГИГИЕНЫ СНА У СТУДЕНТОВ КАК ФАКТОР РИСКА СЕРДЕЧНО-СОСУДИСТЫХ ЗАБОЛЕВАНИЙ: ВОЗМОЖНОСТИ ПРОФИЛАКТИКИ НА ЭТАПЕ ПЕРВИЧНОЙ МЕДИКО-САНИТАРНОЙ ПОМОЩИ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Биғазина Әсел Талғатқызы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ВПЧ и вакцинация в общественном здравоохранении: уровень осведомлённости, доверие и информационные факторы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Егимбаев Диас Мұратұлы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Географиялық орналасудың тамақтану сипатына әсері: Теңізден шалғай орналасқан аймақтардағы тамақтану ерекшелігі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Наржан Саят Ғабитұлы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Инструменты общественного контроля: эффективность и проблемы в Казахстане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Кабдуахит Абылайхан Куандыкович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Оценка онкологической заболеваемости среди женщин, проживающих вблизи хранилищ радиоактивных отходов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Ахметова Тамирис Ержановна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НОЧНОЕ ИСПОЛЬЗОВАНИЕ СОЦИАЛЬНЫХ СЕТЕЙ И НАРУШЕНИЯ ПИЩЕВОГО ПОВЕДЕНИЯ У СТУДЕНТОВ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Такубаева Камила Ерболовна, Актанова Анар Сырымжановна, Далабаева Арайлым Сериковна, Кожамкулов Олжас Маратұлы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Социальные аспекты формирования здорового образа жизни в цифровую эпоху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Шерехан Әсия Нұрланқызы, Советова Томирис Куатқызы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ДЕНСАУЛЫҚ САҚТАУ ҚЫЗМЕТКЕРЛЕРІ АРАСЫНДА АУЫСЫМДЫ ЖҰМЫС КЕСТЕСІНІҢ ҰЙҚЫҒА, ДЕНСАУЛЫҚҚА ЖӘНЕ ӨМІР САПАСЫНА ӘСЕРІ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Дуйсебаева Қарақат Саятқызы, Асанбай Мейіржан Бахадырұлы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THE USE OF ARTIFICIAL INTELLIGENCE IN MEDICAL EDUCATION: PERCEPTION, EXPERIENCE, AND PROSPECTS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Passang Droma Bapu, Lobsang Iham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5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ҚТӨБЕ ОБЛЫСЫНДАҒЫ АИВ ИНФЕКЦИЯСЫНЫҢ ЭПИДЕМИОЛОГИЯЛЫҚ ЕРЕКШЕЛІКТЕРІ ЖӘНЕ АЛДЫН АЛУ ШАРАЛАРЫ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Сайлыбек Нұрбақыт Сайлыбекұлы, Жұмажанов Аслан Русланұлы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 STRATEGIC VIEW ON HOSPITAL-ACQUIRED SEPTICEMIA AND ITS MANAGEMENT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Devang Saini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Preventable Mortality in Kazakhstan: A Comparative Study of Cardiovascular Diseases with Digital Health Interventions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Kajal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Yadav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17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69" name="Google Shape;169;p23"/>
          <p:cNvGraphicFramePr/>
          <p:nvPr>
            <p:extLst>
              <p:ext uri="{D42A27DB-BD31-4B8C-83A1-F6EECF244321}">
                <p14:modId xmlns:p14="http://schemas.microsoft.com/office/powerpoint/2010/main" val="3961167665"/>
              </p:ext>
            </p:extLst>
          </p:nvPr>
        </p:nvGraphicFramePr>
        <p:xfrm>
          <a:off x="466726" y="449262"/>
          <a:ext cx="6623025" cy="968692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8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8D8D8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D8D8D8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14:00-18:00 Лек. зал №4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D8D8D8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D8D8D8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Общественное здоровье, профилактическая медицина, образование и цифровое здравоохранение, социальные науки</a:t>
                      </a:r>
                      <a:b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The Role of Artificial Intelligence-Based Tools in Public Health: A Comparative Study of LumineticsCore and EyeArt in Diabetic Retinopathy Screening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Pranjal Kaswan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Медицина студенттерінің цифрлық технологиялар мен жасанды интеллектіні меңгеру және клиникалық тәжірибеде қолдану деңгейін талдау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Акимкулов Дастан Бағдатұлы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Университет студенттері арасындағы қол гигиенасы сауаттылық деңгейін бағалау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Абаева Айжанар Руслановна, Хадырбек Балжан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СТУДЕНТТЕР АРАСЫНДАҒЫ ТУБЕРКУЛЕЗДІҢ АЛДЫН АЛУ ШАРАЛАРЫ ТУРАЛЫ ХАБАРДАРЛЫҚ ДЕҢГЕЙІ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Юсуф Альмира Юсуфовна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Құлаққаптарды ұзақ уақыт пайдаланудың есту қабілетіне әсері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Мухамадова Асем Асканқызы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ВАКЦИНАЦИЯҒА ҚАТЫСТЫ ХАЛЫҚТЫҢ КӨҢІЛ-КҮЙІ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Тұрдалина Қаракөз Мирасовна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МЕДИЦИНАЛЫҚ ЖОҒАРҒЫ ОҚУ ОРНЫ СТУДЕНТТЕРІНІҢ АКАДЕМИЯЛЫҚ ПРОКРАСТИНАЦИЯСЫНА ӘЛЕУМЕТТІК ЖЕЛІЛЕРДІҢ ЫҚПАЛЫН ЗЕРТТЕУ ЖӘНЕ АЛДЫН АЛУ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Болатхан Ернар, Алихан Камшат, Дәулетқали Әділхан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Бесконтрольное применение БАДов как проблема профилактической медицины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Вольская Руслана Юрьевна, Рутжанова Аружан Ильясовна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РОСТ ЗАБОЛЕВАЕМОСТИ КОРЬЮ В КАЗАХСТАНЕ И ЕГО ЭПИДЕМИОЛОГИЧЕСКИЕ ОСОБЕННОСТИ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Сайлаубай Айналқия Серікқызы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ТЕЛЕМЕДИЦИНАНЫҢ МЕДИЦИНАЛЫҚ КӨМЕК КӨРСЕТУ САПАСЫНА ӘСЕРІ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Бауыржанқызы Назгүл, Сенбі Аружан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COMPARATIVE EVALUATION OF LARGE LANGUAGE MODELS (CHATGPT-5, DEEPSEEK-V3 AND GROK 4.1) IN CLINICAL DECISION-MAKING FOR UROLITHIASIS: ACCURACY, GUIDELINE COMPLIANCE, AND READABILITY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Shamrukhova A.M., Toltebayeva A.S., Beisen B.M.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Радон как фактор риска рака легких в Северо-Казахстанской области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Мединеева Аделина Нұрбекқызы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Психологические аспекты коммуникации врача и пациента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Сәрсенбай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Алижан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l="5874" t="-30443" r="34516" b="3984"/>
          <a:stretch/>
        </p:blipFill>
        <p:spPr>
          <a:xfrm flipH="1">
            <a:off x="-2" y="1"/>
            <a:ext cx="7559675" cy="1069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18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76" name="Google Shape;176;p24"/>
          <p:cNvGraphicFramePr/>
          <p:nvPr>
            <p:extLst>
              <p:ext uri="{D42A27DB-BD31-4B8C-83A1-F6EECF244321}">
                <p14:modId xmlns:p14="http://schemas.microsoft.com/office/powerpoint/2010/main" val="1255044762"/>
              </p:ext>
            </p:extLst>
          </p:nvPr>
        </p:nvGraphicFramePr>
        <p:xfrm>
          <a:off x="466725" y="2311929"/>
          <a:ext cx="6623050" cy="2060525"/>
        </p:xfrm>
        <a:graphic>
          <a:graphicData uri="http://schemas.openxmlformats.org/drawingml/2006/table">
            <a:tbl>
              <a:tblPr>
                <a:noFill/>
                <a:tableStyleId>{1ED6FB08-1DDC-48F3-A48B-41D6A87B388C}</a:tableStyleId>
              </a:tblPr>
              <a:tblGrid>
                <a:gridCol w="21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9:00-10:00 </a:t>
                      </a:r>
                      <a:endParaRPr sz="14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Регистрация </a:t>
                      </a:r>
                      <a:endParaRPr/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10:00-12:00 </a:t>
                      </a:r>
                      <a:endParaRPr sz="14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Предзащитный сбор команд – Coworking centre (Бейбитшилик 53, 3 эт.)</a:t>
                      </a:r>
                      <a:endParaRPr sz="14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12:00-17:00 </a:t>
                      </a:r>
                      <a:endParaRPr sz="14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Защита проектов – Акт зал главного корпуса</a:t>
                      </a:r>
                      <a:endParaRPr/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17:00-18:30</a:t>
                      </a:r>
                      <a:endParaRPr sz="14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Церемония закрытия</a:t>
                      </a:r>
                      <a:endParaRPr dirty="0"/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7" name="Google Shape;177;p24"/>
          <p:cNvSpPr txBox="1"/>
          <p:nvPr/>
        </p:nvSpPr>
        <p:spPr>
          <a:xfrm>
            <a:off x="383117" y="449263"/>
            <a:ext cx="386503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 Linotype"/>
              <a:buNone/>
            </a:pPr>
            <a:r>
              <a:rPr lang="ru-RU" sz="2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 апреля 2026 года </a:t>
            </a:r>
            <a:br>
              <a:rPr lang="ru-RU" sz="2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2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(День 2)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552E"/>
              </a:buClr>
              <a:buSzPts val="2400"/>
              <a:buFont typeface="Palatino Linotype"/>
              <a:buNone/>
            </a:pPr>
            <a:r>
              <a:rPr lang="ru-RU" sz="2400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MedAI Hackathon Astana</a:t>
            </a:r>
            <a:endParaRPr sz="2400" b="1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19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83" name="Google Shape;183;p25"/>
          <p:cNvGraphicFramePr/>
          <p:nvPr>
            <p:extLst>
              <p:ext uri="{D42A27DB-BD31-4B8C-83A1-F6EECF244321}">
                <p14:modId xmlns:p14="http://schemas.microsoft.com/office/powerpoint/2010/main" val="3861894469"/>
              </p:ext>
            </p:extLst>
          </p:nvPr>
        </p:nvGraphicFramePr>
        <p:xfrm>
          <a:off x="466726" y="449263"/>
          <a:ext cx="6623025" cy="968692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7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10:00-13:00 Лек. зал №1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Фундаментальные медицинские и биомедицинские науки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endParaRPr sz="200" b="1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Фенотипические и молекулярно-генетические особенности BRCA-ассоциированного рака молочной железы как предикторы агрессивного течения заболевания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Самигатова Айнур Оразовна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Анатомические варианты и патологии Виллизиева круга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Кушкалиева Анастасия Тимуровна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Оценка изменений экспрессии стресс-ассоциированных генов у крыс и их модуляция при компенсации магниевыми препаратами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Алиева Айсун Тариель кызы; Шевцов Борис Александрович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Гепатопротекторное действие производных 20–гидроксиэкдизона при токсическом воздействии CCL4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Ғабитова Жанна Сәбитқызы; Таукенова Жанель Сержановна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Исследование антиоксидантной и антирадикальной активностей растительных экстрактов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Камзаев Тамирлан Жансерикович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Анатомия глубоких мышц спины и таза при реабилитации пациентов с использованием инновационной технологии Robospine и тренажеров Пилатеса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Ишанов Иззат Тахирович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Пластинация: современный метод консервации биологических тканей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Тұрдыбеков Шыңғыс Бегылұлы; Мұқан Бақытжан Нұржанұлы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ХРОМ МЕН СӘУЛЕЛЕНДІРУ ӘСЕРІНЕН КЕЙІНГІ ЕГЕУҚҰЙРЫҚТАРДЫҢ ИІРІМДІ ҰРЫҚ ТҮТІКШЕЛЕРІНДЕГІ МОРФОЛОГИЯЛЫҚ ӨЗГЕРІСТЕР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Токашов Ескендер Бақытжангұлы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Тәжірибелік жұмыс негізінде зертханалық жануарлардың ішкі мүшелеріндегі құрылымдық өзгерістерді талдау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Батырғали Алмас Серікұлы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Студенттер арасындағы қабылдау ерекшеліктері және ЖИ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Биболат Ания Ермекқызы; Аленова Аянат Думанқызы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Comprehensive assessment of toxic liver damage in CCl4 intoxication using artificial neural networks for early diagnosis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Turmagambet Nursultan Askaruly; Mussylman Bakdaulet Rakhmatullauly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Редукционный дефект дистального отдела нижней конечности у недоношенного новорожденного: клинико-генетический анализ и современный диагностический алгоритм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Калидолдина Наргиз Ринаткызы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Қалқанша</a:t>
                      </a: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без зобы: </a:t>
                      </a:r>
                      <a:r>
                        <a:rPr lang="ru-RU" sz="120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морфологиялық</a:t>
                      </a: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өзгерістер</a:t>
                      </a: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мен </a:t>
                      </a:r>
                      <a:r>
                        <a:rPr lang="ru-RU" sz="120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патогенездің</a:t>
                      </a: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гистологиялық</a:t>
                      </a: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негіздері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Бейсембаева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Аружан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Мурзабековна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t="-19564" b="56678"/>
          <a:stretch/>
        </p:blipFill>
        <p:spPr>
          <a:xfrm rot="5400000" flipH="1">
            <a:off x="-3113798" y="3113800"/>
            <a:ext cx="10723398" cy="44957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77057" y="639725"/>
            <a:ext cx="52174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МАЗМҰНЫ / СОДЕРЖАНИЕ: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677057" y="3058424"/>
            <a:ext cx="53476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СЕКЦИЯЛАР / СЕКЦИИ: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1683071" y="3351425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 dirty="0" err="1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Ішкі</a:t>
            </a:r>
            <a:r>
              <a:rPr lang="ru-RU" sz="1100" u="sng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 </a:t>
            </a:r>
            <a:r>
              <a:rPr lang="ru-RU" sz="1100" u="sng" dirty="0" err="1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аурулар</a:t>
            </a:r>
            <a:r>
              <a:rPr lang="ru-RU" sz="1100" u="sng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 </a:t>
            </a:r>
            <a:r>
              <a:rPr lang="ru-RU" sz="1100" u="sng" dirty="0" err="1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және</a:t>
            </a:r>
            <a:r>
              <a:rPr lang="ru-RU" sz="1100" u="sng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 </a:t>
            </a:r>
            <a:r>
              <a:rPr lang="ru-RU" sz="1100" u="sng" dirty="0" err="1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терапевтикалық</a:t>
            </a:r>
            <a:r>
              <a:rPr lang="ru-RU" sz="1100" u="sng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 </a:t>
            </a:r>
            <a:r>
              <a:rPr lang="ru-RU" sz="1100" u="sng" dirty="0" err="1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пәндер</a:t>
            </a:r>
            <a:br>
              <a:rPr lang="ru-RU" sz="1100" u="sng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</a:br>
            <a:r>
              <a:rPr lang="ru-RU" sz="1100" u="sng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 action="ppaction://hlinksldjump"/>
              </a:rPr>
              <a:t>Внутренние болезни и терапевтические дисциплины</a:t>
            </a:r>
            <a:endParaRPr sz="11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683071" y="3857177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5" action="ppaction://hlinksldjump"/>
              </a:rPr>
              <a:t>Стоматология және стоматологиялық пәндер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5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5" action="ppaction://hlinksldjump"/>
              </a:rPr>
              <a:t>Стоматология и стоматологические дисциплины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683071" y="4362929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6" action="ppaction://hlinksldjump"/>
              </a:rPr>
              <a:t>Акушерлік, гинекология және репродуктивтік медицина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6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6" action="ppaction://hlinksldjump"/>
              </a:rPr>
              <a:t>Акушерство, гинекология и репродуктивная медицина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683071" y="4868681"/>
            <a:ext cx="53355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7" action="ppaction://hlinksldjump"/>
              </a:rPr>
              <a:t>Қоғамдық денсаулық сақтау, алдын алу медицинасы, білім беру және цифрлық денсаулық сақтау, әлеуметтік ғылымдар</a:t>
            </a:r>
            <a:endParaRPr sz="1100" u="sng">
              <a:solidFill>
                <a:schemeClr val="hlink"/>
              </a:solidFill>
              <a:latin typeface="Palatino Linotype"/>
              <a:ea typeface="Palatino Linotype"/>
              <a:cs typeface="Palatino Linotype"/>
              <a:sym typeface="Palatino Linotype"/>
              <a:hlinkClick r:id="rId7" action="ppaction://hlinksldjum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7" action="ppaction://hlinksldjump"/>
              </a:rPr>
              <a:t>Общественное здравоохранение, профилактическая медицина, медицинское образование и цифровое здравоохранение, социальные науки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683071" y="5712987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8" action="ppaction://hlinksldjump"/>
              </a:rPr>
              <a:t>Негізгі медицина және биомедицина ғылымдары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8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8" action="ppaction://hlinksldjump"/>
              </a:rPr>
              <a:t>Фундаментальные медицинские и биомедицинские науки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683071" y="6218739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9" action="ppaction://hlinksldjump"/>
              </a:rPr>
              <a:t>Патологиялық физиология, патологиялық анатомия және сот медицинасы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9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9" action="ppaction://hlinksldjump"/>
              </a:rPr>
              <a:t>Патологическая физиология, патологическая анатомия и судебная медицина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683071" y="6724491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0" action="ppaction://hlinksldjump"/>
              </a:rPr>
              <a:t>Микробиология, вирусология, иммунология және жұқпалы аурулар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0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0" action="ppaction://hlinksldjump"/>
              </a:rPr>
              <a:t>Микробиология, вирусология, иммунология и инфекционные болезни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1683071" y="7230243"/>
            <a:ext cx="54898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1" action="ppaction://hlinksldjump"/>
              </a:rPr>
              <a:t>Фармакология, клиникалық фармакология және фармацевтикалық ғылымдар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1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1" action="ppaction://hlinksldjump"/>
              </a:rPr>
              <a:t>Фармакология, клиническая фармакология и фармацевтические науки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1683071" y="7735995"/>
            <a:ext cx="54898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2" action="ppaction://hlinksldjump"/>
              </a:rPr>
              <a:t>Хирургия және хирургиялық мамандықтар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2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2" action="ppaction://hlinksldjump"/>
              </a:rPr>
              <a:t>Хирургия и хирургические специальности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683071" y="8241747"/>
            <a:ext cx="54898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3" action="ppaction://hlinksldjump"/>
              </a:rPr>
              <a:t>Анестезиология, реаниматология және жедел медициналық көмек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3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3" action="ppaction://hlinksldjump"/>
              </a:rPr>
              <a:t>Анестезиология, реаниматология и неотложная медицинская помощь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683071" y="8747499"/>
            <a:ext cx="54898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4" action="ppaction://hlinksldjump"/>
              </a:rPr>
              <a:t>Педиатрия, балалар хирургиясы және неонатология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4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4" action="ppaction://hlinksldjump"/>
              </a:rPr>
              <a:t>Педиатрия, детская хирургия и неонатология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683071" y="9253251"/>
            <a:ext cx="54898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5" action="ppaction://hlinksldjump"/>
              </a:rPr>
              <a:t>Неврология, психиатрия және мінез-құлық медицинасы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5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5" action="ppaction://hlinksldjump"/>
              </a:rPr>
              <a:t>Неврология, психиатрия и поведенческая медицина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683071" y="9758999"/>
            <a:ext cx="54898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6" action="ppaction://hlinksldjump"/>
              </a:rPr>
              <a:t>Сәулелік диагностика, сәулелік терапия, ядролық медицина</a:t>
            </a:r>
            <a:b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6" action="ppaction://hlinksldjump"/>
              </a:rPr>
            </a:b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6" action="ppaction://hlinksldjump"/>
              </a:rPr>
              <a:t>Лучевая диагностика, лучевая терапия, ядерная медицина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3" name="Google Shape;113;p14">
            <a:hlinkClick r:id="rId17" action="ppaction://hlinksldjump"/>
          </p:cNvPr>
          <p:cNvSpPr/>
          <p:nvPr/>
        </p:nvSpPr>
        <p:spPr>
          <a:xfrm>
            <a:off x="1683071" y="1169469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7" action="ppaction://hlinksldjump"/>
              </a:rPr>
              <a:t>Қатысушыларды тіркеу</a:t>
            </a:r>
            <a:endParaRPr sz="1100" u="sng">
              <a:solidFill>
                <a:schemeClr val="hlink"/>
              </a:solidFill>
              <a:latin typeface="Palatino Linotype"/>
              <a:ea typeface="Palatino Linotype"/>
              <a:cs typeface="Palatino Linotype"/>
              <a:sym typeface="Palatino Linotype"/>
              <a:hlinkClick r:id="rId17" action="ppaction://hlinksldjum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7" action="ppaction://hlinksldjump"/>
              </a:rPr>
              <a:t>Регистрация участников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4" name="Google Shape;114;p14">
            <a:hlinkClick r:id="rId17" action="ppaction://hlinksldjump"/>
          </p:cNvPr>
          <p:cNvSpPr/>
          <p:nvPr/>
        </p:nvSpPr>
        <p:spPr>
          <a:xfrm>
            <a:off x="1683071" y="1631747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7" action="ppaction://hlinksldjump"/>
              </a:rPr>
              <a:t>Ашылу салтанаты</a:t>
            </a:r>
            <a:endParaRPr sz="1100" u="sng">
              <a:solidFill>
                <a:schemeClr val="hlink"/>
              </a:solidFill>
              <a:latin typeface="Palatino Linotype"/>
              <a:ea typeface="Palatino Linotype"/>
              <a:cs typeface="Palatino Linotype"/>
              <a:sym typeface="Palatino Linotype"/>
              <a:hlinkClick r:id="rId17" action="ppaction://hlinksldjum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7" action="ppaction://hlinksldjump"/>
              </a:rPr>
              <a:t>Церемония открытия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" name="Google Shape;115;p14">
            <a:hlinkClick r:id="rId17" action="ppaction://hlinksldjump"/>
          </p:cNvPr>
          <p:cNvSpPr/>
          <p:nvPr/>
        </p:nvSpPr>
        <p:spPr>
          <a:xfrm>
            <a:off x="1683071" y="2094025"/>
            <a:ext cx="53355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7" action="ppaction://hlinksldjump"/>
              </a:rPr>
              <a:t>Спикерлер баяндамасы</a:t>
            </a:r>
            <a:endParaRPr sz="1100" u="sng">
              <a:solidFill>
                <a:schemeClr val="hlink"/>
              </a:solidFill>
              <a:latin typeface="Palatino Linotype"/>
              <a:ea typeface="Palatino Linotype"/>
              <a:cs typeface="Palatino Linotype"/>
              <a:sym typeface="Palatino Linotype"/>
              <a:hlinkClick r:id="rId17" action="ppaction://hlinksldjum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7" action="ppaction://hlinksldjump"/>
              </a:rPr>
              <a:t>Доклады спикеров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6" name="Google Shape;116;p14">
            <a:hlinkClick r:id="rId18" action="ppaction://hlinksldjump"/>
          </p:cNvPr>
          <p:cNvSpPr/>
          <p:nvPr/>
        </p:nvSpPr>
        <p:spPr>
          <a:xfrm>
            <a:off x="1683071" y="2556303"/>
            <a:ext cx="53355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18" action="ppaction://hlinksldjump"/>
              </a:rPr>
              <a:t>MedAI Hackathon Astana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89" name="Google Shape;189;p26"/>
          <p:cNvGraphicFramePr/>
          <p:nvPr>
            <p:extLst>
              <p:ext uri="{D42A27DB-BD31-4B8C-83A1-F6EECF244321}">
                <p14:modId xmlns:p14="http://schemas.microsoft.com/office/powerpoint/2010/main" val="2238919717"/>
              </p:ext>
            </p:extLst>
          </p:nvPr>
        </p:nvGraphicFramePr>
        <p:xfrm>
          <a:off x="466726" y="276246"/>
          <a:ext cx="6623025" cy="985990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0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10:00-13:00 Лек. зал №2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Патологическая физиология, патологическая анатомия </a:t>
                      </a:r>
                      <a:b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 судебная медицина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endParaRPr sz="200" b="1" dirty="0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0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0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ОТ ИНЪЕКЦИИ К КАТАСТРОФЕ: КЛИНИКО-МОРФОЛОГИЧЕСКИЕ ПАРАЛЛЕЛИ ПРИ СИНДРОМЕ НИКОЛАУ КАК МОДЕЛЬ РАЗВИТИЯ МОЛНИЕНОСНОГО СЕПСИСА И ПОЛИОРГАННОЙ НЕДОСТАТОЧНОСТИ (СЕРИЯ АУТОПСИЙНЫХ НАБЛЮДЕНИЙ)</a:t>
                      </a:r>
                      <a:endParaRPr sz="10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Кенжеханова Томирис Айварқызы, Еркінқызы Дильназ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Нейрофизиологические механизмы гиперактивности жевательных мышц при бруксизме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Әбілғазы Арнұр Әсетұлы, Ривера Анастасия Милана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Токсикалық заттар әсерінен болатын перифериялық және биохимиялық қан көрсеткіштерінің өзгерістері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Сериктесов Жансерик Аскарович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МАРАТ ОСПАНОВ АТЫНДАҒЫ БАТЫС ҚАЗАҚСТАН МЕДИЦИНА УНИВЕРСИТЕТІ СТУДЕНТТЕРІНІҢ ХРОНОЛОГИЯЛЫҚ ЖӘНЕ БИОЛОГИЯЛЫҚ ЖАСЫ АРАСЫНДАҒЫ СӘЙКЕСТІКТІ ЖАСАНДЫ ИНТЕЛЛЕКТ АРҚЫЛЫ АНЫҚТАУ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Аймұрат Бақберген Қанатұлы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3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Фантомды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ауырсыну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: ми </a:t>
                      </a: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бізді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қалай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алдайды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?</a:t>
                      </a:r>
                      <a:endParaRPr sz="10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Муташ Айғаным Мирдосқызы, Сұлтанова Жүзгенай Рүстемқызы, Рысбекова Толғанай Асқаржанқызы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ENGINEERING IMMUNE TOLERANCE: EMERGING THERAPEUTIC APPLICATIONS OF REGULATORY T-CELLS IN CANCER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Kulshreshtha Adishashwat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Our experience in Banff-classification application at renal transplantation: retrospective cohort research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Kuanayeva Ademiay Oralkyzy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Патоморфологическая характеристика железистой эктопии цилиндрического эпителия шейки матки при папилломавирусной инфекции: неонкогенные и онкогенные варианты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Ишанғали Мөлдір Болытқызы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Pathomorphological characteristics of cerebral atherosclerosis and its cerebral outcomes: an autopsy study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Қуаныш Мәжит Шынғысұлы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Ремоделинг МЦР ГМ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Амангелді Нұрбол Нұрболұлы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МОРФОЛОГИЧЕСКАЯ ОЦЕНКА ГИПЕРПЛАЗИИ ЭПИТЕЛИЯ ПТЕРИГИУМА С ИСПОЛЬЗОВАНИЕМ НЕЙРОСЕТЕВОЙ ПРОГРАММЫ </a:t>
                      </a: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QuPATH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НА БАЗЕ ИИ</a:t>
                      </a:r>
                      <a:endParaRPr sz="10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Жидков Адлер Сергеевич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Патоморфологические маркеры внезапной сердечной смерти по данным аутопсийного материала: ретроспективное когортное исследование с применением статистического и AI-анализа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Хадисова Луиза Хасановна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СОЗЫЛМАЛЫ БІРІККЕН КҮЙЗЕЛІСТІ БАСЫНАН ӨТКЕРГЕН ЗЕРТХАНАЛЫҚ ЖАНУАРЛАР ҮШІН БАЙЫТЫЛҒАН ТІРШІЛІК ОРТАНЫҢ РЕАБИЛИТАЦИЯЛЫҚ ӘЛЕУЕТІ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Сайдакбарова Нафиса Абдукаххаровна, Асан Аруна, Адихан Аделя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1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ПРОБЛЕМНЫЕ ВОПРОСЫ ОЦЕНКИ ДАВНОСТИ ТЕЛЕСНЫХ ПОВРЕЖДЕНИЙ ПО МЕДИЦИНСКИМ ДОКУМЕНТАМ</a:t>
                      </a:r>
                      <a:endParaRPr sz="10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Елтаева Алуаш Құрманғалиқызы</a:t>
                      </a:r>
                      <a:endParaRPr sz="10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05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Патоморфологические маркеры внезапной сердечной смерти по данным опубликованных </a:t>
                      </a:r>
                      <a:r>
                        <a:rPr lang="ru-RU" sz="1050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аутопсийных</a:t>
                      </a:r>
                      <a:r>
                        <a:rPr lang="ru-RU" sz="105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исследований: систематический обзор литературы и количественный метаанализ</a:t>
                      </a:r>
                      <a:endParaRPr sz="10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Туткабай</a:t>
                      </a:r>
                      <a:r>
                        <a:rPr lang="ru-RU" sz="105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Кадиша </a:t>
                      </a:r>
                      <a:r>
                        <a:rPr lang="ru-RU" sz="105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Бахытжанкызы</a:t>
                      </a:r>
                      <a:endParaRPr sz="10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21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195" name="Google Shape;195;p27"/>
          <p:cNvGraphicFramePr/>
          <p:nvPr>
            <p:extLst>
              <p:ext uri="{D42A27DB-BD31-4B8C-83A1-F6EECF244321}">
                <p14:modId xmlns:p14="http://schemas.microsoft.com/office/powerpoint/2010/main" val="2949747319"/>
              </p:ext>
            </p:extLst>
          </p:nvPr>
        </p:nvGraphicFramePr>
        <p:xfrm>
          <a:off x="466726" y="449262"/>
          <a:ext cx="6623025" cy="96868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1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10:00-13:00 Лек. зал №3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Микробиология, вирусология, иммунология и инфекционные болезни</a:t>
                      </a:r>
                      <a:endParaRPr sz="200" b="1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Современные подходы к лечению кистозного эхинококкоза печени с учетом региональных эпидемиологических особенностей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Ахмеджанова Тогжан Калижановна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Изучение факторов риска и приверженности к мерам специфической и неспецифической профилактики туберкулеза среди молодежи в условиях мегаполиса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Кеңесхан Мирас Кенжебекұлы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Cycle-Aware Immunomodulation: Estrogen-Driven Mast Cell Activation and Its Implications for Sustainable Personalized Medicine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Kirtipriya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базисной и биологической терапии на иммунный и микробиологический статус ротоглотки при ювенильном идиопатическом артрите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Нахов Жолдыбай Махамбетулы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Университет студенттері арасындағы қол гигиенасы сауаттылық деңгейін бағалау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Абаева Айжанар Руслановна, Хадырбек Балжан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АСТАНА ҚАЛАСЫНДА NEISSERIA MENINGITIDIS ҚОЗДЫРҒЫШЫМЕН ШАҚЫРЫЛҒАН ИНФЕКЦИЯНЫҢ СЫРҚАТТАНУШЫЛЫҚ ДИНАМИКАСЫ: 2015–2024 ЖЖ. РЕТРОСПЕКТИВТІ ТАЛДАУ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Танштык Айгерім Еркінқызы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ТУБЕРКУЛЕЗГЕ ҚАРСЫ ЖАҢА БУЫН ВАКЦИНАСЫ: VPM1002-НІҢ ИММУНОГЕНДІЛІГІ МЕН КЛИНИКАЛЫҚ ТИІМДІЛІГІ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Тұрдалина Қаракөз Мирасқызы, Сайлаубай Айналқия Серікқызы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СТУДЕНТТЕР АРАСЫНДАҒЫ ТУБЕРКУЛЕЗДІҢ АЛДЫН АЛУ ШАРАЛАРЫ ТУРАЛЫ ХАБАРДАРЛЫҚ ДЕҢГЕЙІ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Юсуф Альмира Юсуфовна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БАЛАЛАРДАҒЫ ЖҰҚПАЛЫ МОНОНУКЛЕОЗДЫҢ КЛИНИКО-ДИАГНОСТИКАЛЫҚ ЕРЕКШЕЛІГІ. КЛИНИКАЛЫҚ ЖАҒДАЙ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Самарханова Нұрай Ердосқызы, Талшын Мерекеқызы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Цитомегаловирусный увеит у пациента с ВИЧ-инфекцией: клинический случай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Муратбек </a:t>
                      </a:r>
                      <a:r>
                        <a:rPr lang="ru-RU" sz="14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Еңлік</a:t>
                      </a:r>
                      <a:r>
                        <a:rPr lang="ru-RU" sz="1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Аркенқызы</a:t>
                      </a:r>
                      <a:r>
                        <a:rPr lang="ru-RU" sz="1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, </a:t>
                      </a:r>
                      <a:r>
                        <a:rPr lang="ru-RU" sz="14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Кожакимова</a:t>
                      </a:r>
                      <a:r>
                        <a:rPr lang="ru-RU" sz="1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Ару </a:t>
                      </a:r>
                      <a:r>
                        <a:rPr lang="ru-RU" sz="14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Сакеновна</a:t>
                      </a:r>
                      <a:endParaRPr sz="1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22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01" name="Google Shape;201;p28"/>
          <p:cNvGraphicFramePr/>
          <p:nvPr>
            <p:extLst>
              <p:ext uri="{D42A27DB-BD31-4B8C-83A1-F6EECF244321}">
                <p14:modId xmlns:p14="http://schemas.microsoft.com/office/powerpoint/2010/main" val="1362707902"/>
              </p:ext>
            </p:extLst>
          </p:nvPr>
        </p:nvGraphicFramePr>
        <p:xfrm>
          <a:off x="466725" y="449263"/>
          <a:ext cx="6624125" cy="968692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9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10:00-13:00 Лек. зал №4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Фармакология, клиническая фармакология и фармацевтические науки</a:t>
                      </a:r>
                      <a:endParaRPr dirty="0"/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Фармакоэпидемиологический анализ потребления лекарственных средств в онкологическом стационаре методом ABC-VEN: 2024-2025гг.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Ғазизова Ләззат Ринатқызы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Генно-инженерные биологические препараты при ВЗК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Спаналы Абдуалим Әділбекұлы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Mechanisms and Clinical Efficacy of Aspirin in the Prevention and Treatment of Colorectal Cancer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Сеиткумарова Жансая Медетовна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3-D печать персонализированных лекарственных форм: перспективы и применение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Альжанова Адема Маратовна, Бектенова Азиза Бакеновна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20-ГИДРОКСИЭКДИЗОННЫҢ ЖАҢА АЦИЛЬДЕНГЕН ЖӘНЕ КЕТОКСИМ ТУЫНДЫЛАРЫНЫҢ ГЕПАТОПРОТЕКТОРЛЫҚ БЕЛСЕНДІЛІГІН ЗЕРТТЕУ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Тоқтарбай Тойгүл Жалғасбекқызы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2-дезоксиэкдизон және 20-гидроксиэкдизон негізіндегі жаңа туындылардың антиоксидантты және антирадикалды белсенділігін зерттеу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Берікбай Танназ, Амангельдықызы Жұлдыз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Nys-Pop: A Conceptual and Literature Based Approach to a Pediatric Nystatin Lollipop for Oral Candidiasis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Ahmed Muhammad Hanif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АНТИБИОТИККЕ ТӨЗІМДІЛІК — медицинадағы үнсіз пандемия: қазіргі қауіптер және болашақтағы тәуекелдер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Манап Нұрай Абдуашимқызы, Есен Сара Рустембекқызы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ӨСІМДІК ЭКСТРАКТТАРЫНЫҢ АНТИОКСИДАНТТЫҚ ЖӘНЕ АНТИРАДИКАЛДЫҚ БЕЛСЕНДІЛІГІН САЛЫСТЫРМАЛЫ АНЫҚТАУ IN VITRO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Расул Джанабай Габитұлы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Балаларға арналған дәрілік сироптардың құрамындағы токсикологиялық қауіптер мен биоүйлесімсіздікті кешенді зерттеу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Сағынтаев Бекзат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Эффективность агонистов рецепторов GLP-1 в лечении ожирения: обзор клинических исследований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Акмұрат Әдемі Бахытжанқызы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8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СИНДРОМ САМОНАЗНАЧЕНИЯ: КТО НА САМОМ ДЕЛЕ ЛЕЧИТ СОВРЕМЕННОГО СТУДЕНТА?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Нұрахмет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Аяжан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Айтмұханбетқызы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,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Айсамутдинова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Альбина Викторовна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23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07" name="Google Shape;207;p29"/>
          <p:cNvGraphicFramePr/>
          <p:nvPr>
            <p:extLst>
              <p:ext uri="{D42A27DB-BD31-4B8C-83A1-F6EECF244321}">
                <p14:modId xmlns:p14="http://schemas.microsoft.com/office/powerpoint/2010/main" val="905111029"/>
              </p:ext>
            </p:extLst>
          </p:nvPr>
        </p:nvGraphicFramePr>
        <p:xfrm>
          <a:off x="466725" y="431166"/>
          <a:ext cx="6623050" cy="97049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14:00-17:00 Лек. зал №1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Хирургия и хирургические специальности</a:t>
                      </a:r>
                      <a:b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400" b="1" dirty="0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ПРОФИЛАКТИКА РАНЕВЫХ ОСЛОЖНЕНИЙ У ПАЦИЕНТОВ С КИШЕЧНЫМИ СТОМАМИ И СВИЩАМИ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Амандық Әсел Асқарқызы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Возможности диагностики и терапии уратного нефролитиаза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Сухотеплый Алексей Николаевич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Критерии отбора пациентов в хирургическом лечении гемангиом печени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Тен Ирина Эдуардовна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КЛАСС 3В ЭМФИЗЕМАТОЗНОГО ПИЕЛОНЕФРИТА У ПАЦИЕНТКИ С ДЛИТЕЛЬНЫМ САХАРНЫМ ДИАБЕТОМ 2 ТИПА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Абдалим Рабат Қанатұлы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ХИМИЧЕСКИЙ СОСТАВ МОЧЕВЫХ КАМНЕЙ У ПАЦИЕНТОВ В Г. АСТАНА: РЕТРОСПЕКТИВНОЕ ОДНОЦЕНТРОВОЕ ИССЛЕДОВАНИЕ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Бектұрған Дінмұхаммед Нұрболатұлы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Симультанные операции как способ оптимизации хирургической помощи: опыт выполнения и перспективы развития в Казахстане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Серкебаев Асан Габитович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Олеогранулема полового члена. Операция Сапожкова-Райха 1 этап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Раисов Жарас Жасуланович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Аспирация колпачка от аэрозольного спрея в дыхательные пути у взрослого пациента: редкий клинический случай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Райымқұлов Темірлан Қуатбекұлы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Роль фибробластов в заживлении ран и современные терапевтические перспективы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Аккалов Саят Саматович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Диагностика лекарственно-ассоциированного остеонекроза челюсти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Турдиев Еркин Манатович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Екі және үш өлшемді лапароскопиялық донорлық нефрэктомия: ТМД және Орталық Азиядағы алғашқы тәжірибе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Рахметуллаева Камила Талғатқызы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Периоперациялық қан кету қаупін болжаудағы HEMSTOP шкаласы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Сұлтан Диас Бахтиярұлы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1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МИЛЛИГАН-МОРГАН БОЙЫНША АШЫҚ ГЕМОРРОИДЭКТОМИЯ КЕЗІНДЕ АМБУЛАТОРИЯЛЫҚ ЖАҒДАЙЛАРДА УЛЬТРАДЫБЫСТЫҚ СКАЛЬПЕЛЬДІ ҚОЛДАНУ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Дусманова Ардак Абдумаликовна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INTRAOPERATIVE DOPPLER ULTRASOUND IN MICROSURGICAL VARICOCELECTOMY (MARMAR TECHNIQUE): A LITERATURE REVIEW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Аймұханбетов Әли Еркінұлы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8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ОПТИМИЗАЦИЯ ВОССТАНОВЛЕНИЯ ПОСЛЕОПЕРАЦИОННЫХ МЯГКИХ ТКАНЕЙ ЧЕЛЮСТНО-ЛИЦЕВОЙ ОБЛАСТИ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Жулдигали Ернар Есеевич, Уристембек Махди Асхатулы, Амиргалиева Альбина 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Ерлановна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Жүкті әйелдердегі жедел пиелонефритті емдеу ерекшеліктері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Шайдаров Ернар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8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БЕЗОПАСНОСТЬ ПРИМЕНЕНИЯ ГИАЛУРОНОВЫХ ФИЛЛЕРОВ ДЛЯ КОНТУРНОЙ АУГМЕНТАЦИИ МОЛОЧНЫХ ЖЕЛЁЗ И ЯГОДИЧНОЙ ОБЛАСТИ: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ЧАСТОТА И СТРУКТУРА РАННИХ И ОТСРОЧЕННЫХ ОСЛОЖНЕНИЙ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Битюмбаева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Е.Е.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24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13" name="Google Shape;213;p30"/>
          <p:cNvGraphicFramePr/>
          <p:nvPr>
            <p:extLst>
              <p:ext uri="{D42A27DB-BD31-4B8C-83A1-F6EECF244321}">
                <p14:modId xmlns:p14="http://schemas.microsoft.com/office/powerpoint/2010/main" val="3749877470"/>
              </p:ext>
            </p:extLst>
          </p:nvPr>
        </p:nvGraphicFramePr>
        <p:xfrm>
          <a:off x="466726" y="449262"/>
          <a:ext cx="6623025" cy="968697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3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14:00-17:00 Лек. зал №2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Анестезиология, реаниматология и неотложная медицина</a:t>
                      </a:r>
                      <a:br>
                        <a:rPr lang="ru-RU" sz="1400" b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endParaRPr sz="1400" b="1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Дистанционное ишемическое прекондиционирование у гериатрических пациентов: промежуточные результаты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Шаяханов Шамиль Бауржанович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Полисегментарная пневмония у детей: клинический случай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Байзакова Екатерина Ануаровна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Оценка эффективности первичного триажа на догоспитальном этапе при оказании неотложной медицинской помощи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Мыктыбаева Айдана Арыстанбековна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Прощай, морфин? Сузетригин как долгожданный прорыв в терапии острой боли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Шакиров Әділжан Азаматұлы, Қали Ажар Доскейқызы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Применение экстракорпоральной детоксикации (ГДФ в сочетании с гемосорбцией) в комплексной терапии септического шока с полиорганной недостаточностью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Байғалым Жаннұр Аймерейқызы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Искусственный интеллект в интерпретации газового состава артериальной крови: обзор литературы и сравнительный анализ клинических наблюдений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Даулетбаев Чингиз Жакупбекович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Выбор вида и объема инфузионной терапии у пациентов после трансплантации почки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Жұртыбай Гүлдана Ерланқызы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Неотложная помощь и бытовое насилие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Сабитова Гульзада Айдарбековна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Применение преднизолона при септическом шоке: клиническая необходимость и эффективность в условиях Казахстана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Маулет Баян Нұрболатұлы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Ковидтан кейінгі менстуральдық цикл бұзылысы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Саяхат Аяужан, Мінбарханова Ә.М</a:t>
                      </a:r>
                      <a:endParaRPr sz="11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7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Безопасная катетеризация пупочной вены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Алишев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Амир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Болатбекович</a:t>
                      </a:r>
                      <a:endParaRPr sz="1100" b="1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19" name="Google Shape;219;p31"/>
          <p:cNvGraphicFramePr/>
          <p:nvPr>
            <p:extLst>
              <p:ext uri="{D42A27DB-BD31-4B8C-83A1-F6EECF244321}">
                <p14:modId xmlns:p14="http://schemas.microsoft.com/office/powerpoint/2010/main" val="1350086885"/>
              </p:ext>
            </p:extLst>
          </p:nvPr>
        </p:nvGraphicFramePr>
        <p:xfrm>
          <a:off x="466726" y="449262"/>
          <a:ext cx="6623025" cy="968697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9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14:00-17:00 Лек. зал №3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Педиатрия, детская хирургия и неонатология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dirty="0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сепарационной тревоги на психосоматическое состояние студентов-медиков первого курса и разработка цифровой платформы mental health поддержки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Сайдиқұл Айдана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Сахарный диабет 1 типа у детей: распространённость и современные подходы к лечению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Балтабекова Адема Толеубековна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Early diffuse cutaneous mastocytosis in infants: diagnostic and prognostic challenges in allergology practice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Nugmanova Ayana Kanatbekovna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Сравнительный анализ исследования ликвора у детей и подростков ГКП на ПХВ «Многопрофильная городская детская больница №3» г. Астаны за 2023–2024 годы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Мирзамуратова Гулжазира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Клиническая и лабораторная характеристика энтеровирусного менингита у детей в городе Семей в период с мая по октябрь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Әнуарбек Аружан Амантайқызы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КТ и МРТ как инструмент визуализации при патологии средостения опухолевой природы у детей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Қойшыбай Аружан Балтабекқызы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Применение лазерных технологий в лечении младенческих гемангиом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Атчабарова Алтынай Куанышевна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Под маской гастроэнтерита: клинический случай аутоиммунного энцефалита в детской практике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Нұғманова Еркежан Серікқазықыз, Ахметханова Гульдана Дауреновна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Фармакорезистентная эпилепсия у детей: эффективность VNS на основе серии клинических наблюдений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Канафина Амина Асетовна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Обнаружение расстройств аутистического спектра с использованием методов машинного обучения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Болатхан Ернар Ерболұлы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Мектеп жасындағы қыздар арасында аномальды жатырлық қан кетудің (AUB) таралу деңгейі мен қауіп факторларын зерттеу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Алдеш Бибімариям Ерланқызы, Кахарман Лаура Бауржанқызы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Жиі ауыратын балалардың тамақтану құрылымы және иммундық көрсеткіштер арасындағы байланыс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Салиханова Акниет Айтуганкызы, Рахимбекова Аймереке Болатқызы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инфекционных осложнений и хирургической тактики на неврологический исход у пациента со spina bifida без гидроцефалии: клинический случай и анализ литературы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Калидолдина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Наргиз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Ринаткызы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26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25" name="Google Shape;225;p32"/>
          <p:cNvGraphicFramePr/>
          <p:nvPr>
            <p:extLst>
              <p:ext uri="{D42A27DB-BD31-4B8C-83A1-F6EECF244321}">
                <p14:modId xmlns:p14="http://schemas.microsoft.com/office/powerpoint/2010/main" val="2200445571"/>
              </p:ext>
            </p:extLst>
          </p:nvPr>
        </p:nvGraphicFramePr>
        <p:xfrm>
          <a:off x="466726" y="449262"/>
          <a:ext cx="6623025" cy="645312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6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14:00-17:00 Лек. зал №4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Неврология, психиатрия и поведенческая медицина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dirty="0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5575" marR="155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№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Название доклада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ФИО докладчиков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Психоневрологические особенности детей, рожденных методом экстракорпорального оплодотворения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Альжанова Назира Руслановна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Влияние сепарационной тревоги на психосоматическое состояние студентов-медиков первого курса и разработка цифровой платформы mental health поддержки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Камзаев Тамирлан Жансерикович, Срымова Аяулым Дилимовна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Нейроразнообразие: клинические и организационные вызовы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Әлі Кәмила Бауыржанқызы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Балалардағы қызылшаның асқынуы ретінде дамыған Гийен-Барре синдромы: клиникалық жағдай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Анапия Дулатбек Ғалымбекұлы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Жастар арасындағы әлеуметтік желі мен self-harm байланысын зерттеу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Қабатаева Нұрайым Мақсатқызы, Молдағалиева Еркеназ Молдағалиқызы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“Диалогсыз мультфильмдер” — айқын салдарлар: жеңілдетілген, сөзсіз сюжеттер балалардың тәуелділігін қалай қалыптастырады және олардың эмоциялық-тілдік дамуға әсері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Өміржанова Ақбота Ержанқызы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Инсульттан кейінгі науқастарда эрготерапияны қолдану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Мәлтай Әсия Қайратқызы</a:t>
                      </a:r>
                      <a:endParaRPr sz="11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Эпилептикалық энцефалопатия (Developmental and Epileptic Encephalopathy, DEE), генетикалық негіздегі форма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Серікбай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Гүлназ</a:t>
                      </a:r>
                      <a:r>
                        <a:rPr lang="ru-RU" sz="12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Ерланқызы</a:t>
                      </a:r>
                      <a:endParaRPr sz="11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 l="22437" t="-14891" r="24388" b="2082"/>
          <a:stretch/>
        </p:blipFill>
        <p:spPr>
          <a:xfrm flipH="1">
            <a:off x="-2" y="1"/>
            <a:ext cx="7559675" cy="1069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27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383116" y="449263"/>
            <a:ext cx="675428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</a:pPr>
            <a:r>
              <a:rPr lang="ru-RU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Международный студенческий научный форум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</a:pPr>
            <a:r>
              <a:rPr lang="ru-RU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«МОЛОДЁЖНЫЙ ФОРУМ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</a:pPr>
            <a:r>
              <a:rPr lang="ru-RU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ПО УСТОЙЧИВОМУ РАЗВИТИЮ В МЕДИЦИНЕ: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None/>
            </a:pPr>
            <a:r>
              <a:rPr lang="ru-RU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ИДЕИ, РЕШЕНИЯ И ПЕРСПЕКТИВЫ»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552E"/>
              </a:buClr>
              <a:buSzPts val="4400"/>
              <a:buFont typeface="Palatino Linotype"/>
              <a:buNone/>
            </a:pPr>
            <a:r>
              <a:rPr lang="ru-RU" sz="4400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09.04.2026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tino Linotype"/>
              <a:buNone/>
            </a:pPr>
            <a:r>
              <a:rPr lang="ru-RU" sz="40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ПРОГРАММА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</a:pPr>
            <a:r>
              <a:rPr lang="ru-RU" sz="20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Секция «ЛУЧЕВАЯ ДИАГНОСТИКА, ЛУЧЕВАЯ ТЕРАПИЯ, ЯДЕРНАЯ МЕДИЦИНА»</a:t>
            </a:r>
            <a:endParaRPr/>
          </a:p>
        </p:txBody>
      </p:sp>
      <p:sp>
        <p:nvSpPr>
          <p:cNvPr id="287" name="Google Shape;287;p39"/>
          <p:cNvSpPr txBox="1"/>
          <p:nvPr/>
        </p:nvSpPr>
        <p:spPr>
          <a:xfrm>
            <a:off x="383117" y="9411553"/>
            <a:ext cx="41952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Адрес: г.Астана, пр.Абая, 47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НИИ радиологии имени акажемика Ж.Х.Хамзабаева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 этаж, конференц-зал «GE HealthCare Academy», </a:t>
            </a:r>
            <a:b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 этаж – залы 806, 829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/>
        </p:nvSpPr>
        <p:spPr>
          <a:xfrm>
            <a:off x="466725" y="1024996"/>
            <a:ext cx="6623049" cy="846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70552E"/>
              </a:buClr>
              <a:buSzPts val="1400"/>
              <a:buFont typeface="Palatino Linotype"/>
              <a:buNone/>
            </a:pPr>
            <a:r>
              <a:rPr lang="ru-RU" sz="1400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Рахимжанова Раушан Ибжановна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Заслуженный деятель Казахстана, доктор медицинских наук, профессор, Почетный директор НИИ радиологии имени академика Ж.Х.Хамзабаева, НАО «МУА»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Даутов Таирхан Бекболатович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д.м.н., Директор Клинико-академического департамента радиологии и ядерной медицины КФ «University Medical Center» Назарбаев университета, г.н.с. НИИ радиологии имени академика Ж.Х.Хамзабаева, НАО «МУА»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Байтурлин Жанибек Ганиевич 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к.м.н., заведующий отделением радиологии и рентгенхирургии АО «Национальный центр нейрохирургии», г.н.с. НИИ радиологии имени академика Ж.Х.Хамзабаева НАО «МУА»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Кожахметова Жанар Жаныбековна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к.м.н., директор НИИ радиологии имени академика Ж. Х.Хамзабаева, НАО «МУА»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Абдрахманова Жанар Сагатбековна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д.м.н., ассоциированный профессор, зам.директора НИИ радиологии имени академика Ж.Х.Хамзабаева,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Ельшибаева Эльмира Сериккалиевна 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PhD, заведующая отделением КТ и МРТ, руководитель отдела резидентуры по ОП «Радиология», Больница МЦ УДП РК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Есов Багдат Талгатович 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врач лучевой терапии первой категории, ассистент НИИ радиологии имени академика Ж.Х.Хамзабаева,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Жабагин Куанткан Талгатович 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PhD, ассоциированный профессор, старший врач Центра ядерной медицины, Больница МЦ УДП РК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Божеева Индира Муратовна 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PhD-докторант, преподаватель НИИ радиологии имени академика Ж.Х.Хамзабаева,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Серикбаева Евгения Николаевна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Магистр «Медицина», ассистент отдела резидентуры по ОП «Радиология» Национального научного центра травматологии и ортопедии им.академика Н.Д.Батпенова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ОТВЕТСТВЕННЫЕ МОДЕРАТОРЫ: </a:t>
            </a:r>
            <a:endParaRPr sz="1400" b="1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Абдрахманова Жанар Сагатбековна,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д.м.н., ассоц.профессор (сот. +7 701 536 00 31)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alatino Linotype"/>
              <a:buNone/>
            </a:pPr>
            <a:r>
              <a:rPr lang="ru-RU" sz="12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Бакен Акку,</a:t>
            </a:r>
            <a:r>
              <a:rPr lang="ru-RU" sz="1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резидент 2 года (сот. 8 775 115 2885)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" name="Google Shape;297;p41">
            <a:extLst>
              <a:ext uri="{FF2B5EF4-FFF2-40B4-BE49-F238E27FC236}">
                <a16:creationId xmlns:a16="http://schemas.microsoft.com/office/drawing/2014/main" id="{FEDE3A85-4698-7F85-4BE4-ED909D0A80BA}"/>
              </a:ext>
            </a:extLst>
          </p:cNvPr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28</a:t>
            </a:fld>
            <a:endParaRPr sz="1200" dirty="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29</a:t>
            </a:fld>
            <a:endParaRPr sz="1200" dirty="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298" name="Google Shape;298;p41"/>
          <p:cNvGraphicFramePr/>
          <p:nvPr>
            <p:extLst>
              <p:ext uri="{D42A27DB-BD31-4B8C-83A1-F6EECF244321}">
                <p14:modId xmlns:p14="http://schemas.microsoft.com/office/powerpoint/2010/main" val="2982570625"/>
              </p:ext>
            </p:extLst>
          </p:nvPr>
        </p:nvGraphicFramePr>
        <p:xfrm>
          <a:off x="466725" y="449263"/>
          <a:ext cx="6623050" cy="670897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50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6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09.00-10.00 – СТУДЕНТЫ, ИНТЕРНЫ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HealthCare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Academy»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Ахмадиева Дильназ </a:t>
                      </a: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(интерн 7 курс), научный руководитель </a:t>
                      </a: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Алматова В.М.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«Ультракоротко-эховая МРТ как метод оценки качества костной ткани при остеопорозе и низкоэнергетических переломах»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«МУА», г. Астана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Қонсыбай Диана Дауленқызы </a:t>
                      </a: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(интерн 7 курс), научный руководитель </a:t>
                      </a: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Алматова В.М.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«Радиация дозасын есептеу: заманауи көзқарастар және бақылау әдістері»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«МУА», г. Астана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Ерланулы Бекарыс, Халидин Майра </a:t>
                      </a: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(интерны 6 курса), научный руководитель </a:t>
                      </a: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Мухамедгалимов А.А.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МРТ в диагностике шванном»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«МУА», г. Астана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Халидин Майра, Ерланулы Бекарыс </a:t>
                      </a: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(интерны 6 курса), научный руководитель </a:t>
                      </a: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Мухамедгалимов А.А.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МРТ и КТ в диагностике аномалий развития позвоночника»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«МУА», г. Астана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Капанова Томирис Мараткызы </a:t>
                      </a: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(студент 3 курса ОМ), научный руководитель </a:t>
                      </a: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Алматова В.М.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«Сравнительный анализ возможностей рентгенографии и КТ диагностики легочных метастазов при солидных опухолях у детей»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«МУА», г. Астана</a:t>
                      </a:r>
                      <a:endParaRPr sz="1200" b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200" b="1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Тұрғанбек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Ырысмахан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Алайдарұлы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(студент 3 курса ОМ), научный руководитель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Алматова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В.М.</a:t>
                      </a:r>
                      <a:endParaRPr sz="1200" b="1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Computed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Tomography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of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the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Chest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in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Bronchopulmonary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Dysplasia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: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Clinical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and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Radiological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Correlations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» </a:t>
                      </a:r>
                      <a:endParaRPr sz="1200" b="0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«МУА», г. Астана</a:t>
                      </a:r>
                      <a:endParaRPr sz="1200" b="0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15"/>
          <p:cNvGraphicFramePr/>
          <p:nvPr>
            <p:extLst>
              <p:ext uri="{D42A27DB-BD31-4B8C-83A1-F6EECF244321}">
                <p14:modId xmlns:p14="http://schemas.microsoft.com/office/powerpoint/2010/main" val="1169167728"/>
              </p:ext>
            </p:extLst>
          </p:nvPr>
        </p:nvGraphicFramePr>
        <p:xfrm>
          <a:off x="466725" y="449262"/>
          <a:ext cx="6623050" cy="9686925"/>
        </p:xfrm>
        <a:graphic>
          <a:graphicData uri="http://schemas.openxmlformats.org/drawingml/2006/table">
            <a:tbl>
              <a:tblPr>
                <a:noFill/>
                <a:tableStyleId>{1ED6FB08-1DDC-48F3-A48B-41D6A87B388C}</a:tableStyleId>
              </a:tblPr>
              <a:tblGrid>
                <a:gridCol w="21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9.00-10.00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Бас </a:t>
                      </a:r>
                      <a:r>
                        <a:rPr lang="ru-RU" sz="14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корпустағы</a:t>
                      </a: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холл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Қатысушыларды тіркеу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10.00-10.30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Бас </a:t>
                      </a:r>
                      <a:r>
                        <a:rPr lang="ru-RU" sz="14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корпустағы</a:t>
                      </a: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акт зал</a:t>
                      </a:r>
                      <a:b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 этаж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Форумның ашылу салтанаты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Шульгау Зарина Тоқтамысқызы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Астана медицина университеті» КеАҚ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Ғылыми жұмыс жөніндегі проректор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Деточкина Виолетта Робертовна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«Астана медицина университеті» КеАҚ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Стоматология мектебінің деканы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Смағұлова Әлия Құрманбекқызы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«Астана медицина университеті» КеАҚ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Медицина мектебінің деканы</a:t>
                      </a:r>
                      <a:endParaRPr/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10.30-12.15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Спикерлер: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Огай Вячеслав Борисович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Ұлттық биотехнология орталығы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Профессор, б.ғ.к., діңгекті жасушалар зертханасының меңгерушісі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Тақырыбы: Буын шеміршегі ақауларын қалпына келтірудің биомедициналық </a:t>
                      </a:r>
                      <a:r>
                        <a:rPr lang="ru-RU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технологиясы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Сафарова Юлия Ивановна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Астана қаласы,«National Laboratory Astana» ЖМ </a:t>
                      </a:r>
                      <a:b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Өмір туралы ғылымдар орталығы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Биоинженерия және регенеративті медицина </a:t>
                      </a:r>
                      <a:b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зертханасының жетекші ғылыми қызметкері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Тақырыбы: Сүйек тінінің регенерациясы: жасушалық технологиялардан биоинженерлік шешімдерге дейін</a:t>
                      </a:r>
                      <a:endParaRPr sz="1400" b="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Гасанов Гасан Ализаманович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Кәсіпкер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Тақырыбы: «</a:t>
                      </a:r>
                      <a:r>
                        <a:rPr lang="ru-RU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Ортопедиялық оталардан кейінгі оңалту орталығының ашылуы»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Смагулова Алия Курманбекқызы</a:t>
                      </a:r>
                      <a:endParaRPr sz="1400" b="1" u="none" strike="noStrike" cap="none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Медицина мектебінің деканы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PhD докторы, жоғары санатты дәрігер-терапевт, кардиолог, халықаралық спикер, сондай-ақ EHRA (European Heart Rhythm Association), ESC (European Society of Cardiology), Қазақстан кардиологтар қауымдастығы және Қазақ аритмологтар қоғамының мүшесі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Тақырыбы: </a:t>
                      </a:r>
                      <a:r>
                        <a:rPr lang="ru-RU" sz="1400" b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Медициналық </a:t>
                      </a:r>
                      <a:r>
                        <a:rPr lang="ru-RU" sz="140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білім берудегі жаһандық үрдістер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12.20-13.00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13:00-14:00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MedAI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Hackathon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Astana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.</a:t>
                      </a: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Үзіліс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30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04" name="Google Shape;304;p42"/>
          <p:cNvGraphicFramePr/>
          <p:nvPr>
            <p:extLst>
              <p:ext uri="{D42A27DB-BD31-4B8C-83A1-F6EECF244321}">
                <p14:modId xmlns:p14="http://schemas.microsoft.com/office/powerpoint/2010/main" val="1057395507"/>
              </p:ext>
            </p:extLst>
          </p:nvPr>
        </p:nvGraphicFramePr>
        <p:xfrm>
          <a:off x="466725" y="449264"/>
          <a:ext cx="6623050" cy="9703124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8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10.00-17.00 - ЛУЧЕВАЯ ДИАГНОСТИКА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HealthCare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Academy»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Нәлдібек Абай Айдарбекулы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«Оценка диагностической эффективности радиомики при дифференциации лёгочных образований по данным КТ»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Докторант PhD 3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Мекенбаева Нигина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«Эффективность КТ-ангиографии в диагностике артериита Такаясу»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Хабит Перизат Ержанқызы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значимость утраты Nigrosome-1 и отсутствия признака «хвоста ласточки» на МРТ у пациентов с болезнью Паркинсона и их связь с клиническими характеристиками»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Биболова Анель Галымжановна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мультипараметрической МРТ в диагностике патологии орбит»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3 года, Офтальмология,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Сарсенбаев Алишер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«Дифференциальная диагностика периферической холангиокарциномы и атипичной гепатоцеллюлярной карциномы: клинический случай)»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ННОЦ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Райымбек Улдай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«МРТ в диагностике судорожного синдрома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Мухамадиев Архат Серикович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«Гломусная опухоль триаж-алгоритм»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ННЦТО им.академика Н.Д.Батпенова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Даниярбекова Алия Алтынбаевна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ловушка у онкологического пациента: эхинококкоз молочной железы и грудной стенки, имитирующий метастатическое поражение»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Калимуллина Альнура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магнитно-резонансной томографии в диагностике опухолей Вильмса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Рахметова Асель Берковна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МРТ-LGE сердца в комплексной оценке жизнеспособности миокарда у пациентов, перенесших инфаркт миокарда, перед реваскуляризацией»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Докторант PhD 3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Берикбаев Исламбек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«Клинический случай: солидно-кистозное образование поджелудочной железы у молодой пациентки - что скрывается за маской?»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ННОЦ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Лескенова Алтынай Әділханқызы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«Возможность метода УЗИ при заболеваниях периферической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нервной системы в сравнении с другими лучевыми методами диагностики»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Сейлхан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Алмас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 и МРТ в диагностике нейробластом»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31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10" name="Google Shape;310;p43"/>
          <p:cNvGraphicFramePr/>
          <p:nvPr>
            <p:extLst>
              <p:ext uri="{D42A27DB-BD31-4B8C-83A1-F6EECF244321}">
                <p14:modId xmlns:p14="http://schemas.microsoft.com/office/powerpoint/2010/main" val="653234723"/>
              </p:ext>
            </p:extLst>
          </p:nvPr>
        </p:nvGraphicFramePr>
        <p:xfrm>
          <a:off x="466725" y="449265"/>
          <a:ext cx="6623050" cy="9716725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7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10.00-17.00 - ЛУЧЕВАЯ ДИАГНОСТИКА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HealthCare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Academy»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Аксултанов Нурасыл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интервенционной радиологии в лечении осложнений синдрома портальной гипертензии у больных циррозом печени»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Докторант PhD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Сағимуратова Дина, Мамирова Сабина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ценность томографических методов в диагностике констриктивного перикардита»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Резиденты 2 года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Икен Куат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«Трудности КТ-визуализации опухолей поджелудочной железы с атипичным течением»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ННОЦ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Курманбаева Сабина Адилкаировна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ценность МРТ в стадировании рака шейки матки: ретроспективный анализ»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Бағдатова Лаура Энесқызы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«Қолқаасты артериялары зақымдануымен жүретін Такаясу артериитінің ультрадыбыстық диагностикасы»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Ануаров Асхат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«КТ-ангиокардиографии в положении лежа на левом боку при диагностике тромбоза ушка левого предсердия у пациентов с фибрилляцией предсердий»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Айтымбет Айгерим Алтынбековна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Ультразвуковая диагностика Синдрома Мирризи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Мурзалиева Бибинур Эдуардовна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«Медленно прогрессирующая холангиокарцинома: клинический случай и обзор литературы»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Узакбаева Саяжан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«МСКТ в диагностике микрогнатии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Қалибекова Айсұлу Айназарқызы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«Оценка диагностической эффективности мультиспиарльной компьютерной томографии в определении стадии рака желудка»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Магистрант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Қойшыбай Аружан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 и МРТ как инструмент визуализации при патологии средостения опухолевой природы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Нигметова Кемелия Адаматовна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«Контрастно-усиленная МРТ в диагностике посттравматической плексопатии плечевого сплетения: Редкий клинический случай»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Әбілқаир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Абылай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Мамайұлы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компьютерной и магнитно-резонансной томографии при диагностике опухолей сердца»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Магистрант 1 года, НАО «МУА»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32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16" name="Google Shape;316;p44"/>
          <p:cNvGraphicFramePr/>
          <p:nvPr>
            <p:extLst>
              <p:ext uri="{D42A27DB-BD31-4B8C-83A1-F6EECF244321}">
                <p14:modId xmlns:p14="http://schemas.microsoft.com/office/powerpoint/2010/main" val="902471642"/>
              </p:ext>
            </p:extLst>
          </p:nvPr>
        </p:nvGraphicFramePr>
        <p:xfrm>
          <a:off x="466725" y="449264"/>
          <a:ext cx="6623050" cy="96869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10.00-17.00 - ЛУЧЕВАЯ ДИАГНОСТИКА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HealthCare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Academy»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Садуакас Нурасыл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 в диагностике бронхолегочной дисплазии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Асилов Нурислам Абдиганиевич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интервенционной радиологии в лечении доброкачественных образований головы и шеи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Магистрант 1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Досмухамет Алпамыс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«Магнитно-резонансная томография в оценке эффективности замены легочного клапана у пациентов в отдалённые сроки после радикальной коррекции тетрады Фалло»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Шаяхметова Адия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магнитно-резонансной томографии в диагностике дисгерминомы яичника»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Байтенов Бакдаулет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«Дифференциальная диагностика надпочечниковых образований на КТ (аденома vs метастаз vs феохромоцитома)»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ННОЦ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Асилова Анель Қанатқызы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 и МРТ дифферециальной диагностике новообразовании головы и шей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Әмірханқызы Шолпанай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трансабдоминальной HIFU-терапии при раке предстательной железы»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Биржанова Айдана Ойратовна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магнитно-резонансной томографии в диагностике и стадировании рака прямой кишки»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Амантаева Жұлдыз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МРТ в диагностике злокачественных новообразований головного мозга»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Шангереева Назгуль Аманкельдиевна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«Сравнительная оценка ультразвуковых характеристик атеросклеротических бляшек сонных артерий у пациентов с ишемическим инсультом и без инсульта»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Бакитбек Алмас Жунусбекович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«Ультразвуковая диагностика структурных причин компрессии локтевого нерва в области кубитального канала»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ННЦТО им.академика Н.Д.Батпенова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Қабыл Жұбаныш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«МРТ-энтерография при заболеваниях тонкого и толстого кишечника»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Бакен Акку, Даниярбекова Алия Алтынбаевна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значимость МРТ в выявлении эпилептогенных очагов»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Тусупова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Нурсулу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Нурултаевна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«КТ-признаки поражения лёгких у пациентов с системной красной волчанкой: клинические случаи»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33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22" name="Google Shape;322;p45"/>
          <p:cNvGraphicFramePr/>
          <p:nvPr>
            <p:extLst>
              <p:ext uri="{D42A27DB-BD31-4B8C-83A1-F6EECF244321}">
                <p14:modId xmlns:p14="http://schemas.microsoft.com/office/powerpoint/2010/main" val="4244154111"/>
              </p:ext>
            </p:extLst>
          </p:nvPr>
        </p:nvGraphicFramePr>
        <p:xfrm>
          <a:off x="466725" y="500768"/>
          <a:ext cx="6623050" cy="96869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6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>
                          <a:solidFill>
                            <a:srgbClr val="7F7F7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10.00-17.00 - ЛУЧЕВАЯ ДИАГНОСТИКА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HealthCare Academy»</a:t>
                      </a:r>
                      <a:endParaRPr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Айтымбет Айгерим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Ультразвуковая диагностика Синдрома Мирризи»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Амангелді Дамиля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МРТ в диагностике доброкачественной гиперплазии»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Абдимоминова Арзу Шухратовна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пренатальной диагностики: редкий случай агенезии трахеи у плода»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Кулбай Бекзат Кубайдуллаұлы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«Импинджмент синдром плечевого сустава. Сравнительные характеристики МРТ и УЗИ»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ННЦТО им.академика Н.Д.Батпенова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Саланчина Айжан Курмановна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Секвестрация паренхимы мозга после инсульта и травм: случаи из практики»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Кайыржанкызы Айзат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«Ультразвуковые критерии флотации головки тромба при неокклюзирующих тромбозах бедренного сегмента нижних конечностей»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Жумабекова Гулсим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ценность КТ-аортографии при остром аортальном синдроме»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Советова Торгын Ержановна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«Диагностическое значение DWI, SWI-режимов и контрастного усиления при множественных объемных образованиях головного мозга»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Заманова Балшекер Каирханқызы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Резидентт 1 года БМЦ УДП РКДоклад на тему: “КТ-признаки фиброзного и нефиброзного гиперчувствительного пневмонита”</a:t>
                      </a:r>
                      <a:endParaRPr sz="1100" b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5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50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Сагимуратова Дина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КТ в диагностике патологии надпочечников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Ещанов Ануар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«Ультразвуковая диагностика врожденного внепеченочного портосистемного шунта с атипичным дренированием в подвздошную вену у ребенка»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Тайшын Ақерке Әбдірашқызы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«МРТ в диагностике рака яичников: анализ клинических случаев»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5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Амангельдина Фариза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«КТ-диагностика метастазов в позвоночнике: остеолитические vs остеобластические»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ННОЦ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533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Қосылхан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Әсел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Биғазықызы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«Клинический случай диагностики болезни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Мойя-Мойя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у ребёнка с использованием МРТ и МР-ангиографии»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34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28" name="Google Shape;328;p46"/>
          <p:cNvGraphicFramePr/>
          <p:nvPr>
            <p:extLst>
              <p:ext uri="{D42A27DB-BD31-4B8C-83A1-F6EECF244321}">
                <p14:modId xmlns:p14="http://schemas.microsoft.com/office/powerpoint/2010/main" val="3417563623"/>
              </p:ext>
            </p:extLst>
          </p:nvPr>
        </p:nvGraphicFramePr>
        <p:xfrm>
          <a:off x="466725" y="449264"/>
          <a:ext cx="6623050" cy="97217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10.00-17.00 - ЛУЧЕВАЯ ДИАГНОСТИКА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HealthCare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Academy»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Мандаева Жулдыз Кайратовна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«Оценка уровня согласованности ультразвукового исследования и магнитно-резонансной томографии в выявлении дегенеративных изменений голеностопного сустава»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Рахманов Әлішер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«Computed tomography as a key method in the visualization of temporal bone pyramid pathologies in children»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Аубакирова Перизат Калкеновна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«Интеграция клинико-радиологических и гемодинамических факторов в оценке риска осложнений при церебральных артериовенозных мальформациях»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Жоламанова Сая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«Лучевые методы исследования в диагностике внутрибольничного инсульта у пациентов с сердечно-сосудистыми заболеваниями»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Шынуар Ахнур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«Прогностическое значение МРТ-признаков при раке эндометрия в сочетании с воспалительными и доброкачественными изменениями»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Нарзуллаева Дилноз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«Возможность МРТ в выявлении патологии молочных желез»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Кахарова Дилмира, Дауренбекова Асылзат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ценность магнитно-резонансной томографии при болезни Паркинсона: современные возможности ранней и дифференциальной диагностики»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Нарзуллаева Гулноз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«МРТ в диагностике нейрофиброматоза 1 типа у детей»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Шейх Васим Раджа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«ИЗЛ при ревматоидном артрите: случаи из практики»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63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Абетова Дина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ПЭТ/КТ в диагностике меланом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3-года обучения Школы медицины Назарбаев университета</a:t>
                      </a:r>
                      <a:endParaRPr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64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Боранғалиева Рысгүл Боранғалиқызы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«Клиническая оценка проявлений ИЗЛ при системной склеродермии по данным КТВР»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Сайлауова Асылжаным Саттибековна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компьютерной томографии в выявлении редких сосудистых патологий в условиях районной больницы»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Ибраева Зарина Рафаильевна, Әлімжан Алуа Әділханқызы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«МРТ- семиотика опухолей периферических нервов: разбор клинических случаев»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Даргалиева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Дана 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«Ультразвуковая диагностика рака тонкого кишечника»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НАО «МУА»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35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34" name="Google Shape;334;p47"/>
          <p:cNvGraphicFramePr/>
          <p:nvPr>
            <p:extLst>
              <p:ext uri="{D42A27DB-BD31-4B8C-83A1-F6EECF244321}">
                <p14:modId xmlns:p14="http://schemas.microsoft.com/office/powerpoint/2010/main" val="501247194"/>
              </p:ext>
            </p:extLst>
          </p:nvPr>
        </p:nvGraphicFramePr>
        <p:xfrm>
          <a:off x="466725" y="449264"/>
          <a:ext cx="6623050" cy="464428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10.00-17.00 - ЛУЧЕВАЯ ДИАГНОСТИКА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 этаж, конференц-зал «GE </a:t>
                      </a:r>
                      <a:r>
                        <a:rPr lang="ru-RU" sz="1200" b="0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HealthCare</a:t>
                      </a: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Academy»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Касимова Айгерим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КТ в диагностике ИЗЛ у пациентов с сердечно-сосудистой патологией» Резидент 1 года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6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Тайманова Жансауле Бейсембаевна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«Спектральная контрастная маммография при диагностике рака молочной железы»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Әсет Салтанат Сәрсенбекқызы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магнитно-резонансной томографии в ранней диагностике опухолей головного мозга»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Шыгырбаева Балерке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КТ в диагностике единственного желудочка сердца в сочетании с другими врождёнными пороками сердца»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Кудайберген Айзере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«КТ-ангиография в изучении особенностей поражений сосудов головы и шеи у пациентов с сердечно-сосудистыми заболеваниями»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Серикова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Акмаржан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Абаевна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«Эффективность КТ-ангиографического скрининга в выявлении стенозов и аневризм церебральных сосудов»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Радиология, Больница МЦ УДП РК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36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40" name="Google Shape;340;p48"/>
          <p:cNvGraphicFramePr/>
          <p:nvPr>
            <p:extLst>
              <p:ext uri="{D42A27DB-BD31-4B8C-83A1-F6EECF244321}">
                <p14:modId xmlns:p14="http://schemas.microsoft.com/office/powerpoint/2010/main" val="2427779008"/>
              </p:ext>
            </p:extLst>
          </p:nvPr>
        </p:nvGraphicFramePr>
        <p:xfrm>
          <a:off x="466725" y="449264"/>
          <a:ext cx="6623050" cy="3824704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10.00-11.00 - ЛУЧЕВАЯ ТЕРАПИЯ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НИИ радиологии, зал 806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⁠Жақыпбекқызы Жанар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«Ультрагипофракционированные режимы облучения при раке молочной железы: возможности и ограничения»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PhD докторант МУА, врач радиационный онколог ННОЦ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Капаргазин Дауренбек Даулетбекович (резидент 1 года)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«Стереотаксическая радиотерапия метастазов головного мозга»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НАО «МУА», Высокотехнологический центр радиационной онкологии ММЦ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Ағыбай Жания Ақтайқызы (резидент 1 года),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Абдрахманова Ж.С., Есов Б.Т.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«Метод 4D в лучевой терапии»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НАО «МУА», Высокотехнологический центр радиационной онкологии ММЦ г.Астана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Салықова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Айзат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Қуатқызы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(резидент 1 года), Абдрахманова Ж.С.,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Есов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Б.Т.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«Гейтинг при облучении рака молочной железы: путь к снижению дозы на сердце и лёгкие»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НАО «МУА», Высокотехнологический центр радиационной онкологии ММЦ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г.Астана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37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46" name="Google Shape;346;p49"/>
          <p:cNvGraphicFramePr/>
          <p:nvPr>
            <p:extLst>
              <p:ext uri="{D42A27DB-BD31-4B8C-83A1-F6EECF244321}">
                <p14:modId xmlns:p14="http://schemas.microsoft.com/office/powerpoint/2010/main" val="158507052"/>
              </p:ext>
            </p:extLst>
          </p:nvPr>
        </p:nvGraphicFramePr>
        <p:xfrm>
          <a:off x="466725" y="449264"/>
          <a:ext cx="6623050" cy="9686950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11.00-13.00 - ЯДЕРНАЯ МЕДИЦИНА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НИИ радиологии, зал 806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Алтинбекова Мадина Асеткызы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«Оптимизация позитронно-эмиссионной томографии, совмещенной с компьютерной томографией с использованием 68Ga-FAPI в диагностике метастазов колоректального рака и мониторинге эффективности противоопухолевого лечения»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Магистрант 1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Кусан Жанель Темиргалиевна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ПЭТ/КТ с 18F-NaF в диагностике метастазов в кости»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Токтарова Айбике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«ПЭТ/КТ в диагностике миеломной болезни»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Тулаева Гулбаршын Мухаммедаликызы 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«Сравнительная оценка ПЭТ/КТ с ¹⁸F-ФДГ и ¹⁸F-холином при метастазах гепатоцеллюлярного рака»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«Ядерная медицина»,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Тлеккабулов Жандос Бакитжанович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«Визуализация рецепторов соматостатина с помощью ПЭТ/КТ с 68Ga-DOTA-TOC»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Габбасова Аяулым Муратовна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«Оптимизация позитронно-эмиссионной томографии, совмещенной с компьютерной томографией с использованием 68Ga-GAPI в диагностике метастазов и оценке эффективности проведенного противоопухолевого лечения при раке поджелудочной железы»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Магистрант 1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Досай Зара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«Возможности ПЭТ/КТ с 68Ga-PSMA в динамическом наблюдении пациентов с раком предстательной железы»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года, КФ UMC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Аймагамбетова Жулдыз Маратовна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«Совмещённая позитронно-эмиссионная и компьютерная томография с использованием ⁶⁸Ga-FAPI в диагностике метастазов рака желудка и оценке эффективности противоопухолевого лечения»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Магистрант 1 года,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Мухамадиева Камшат Шаймердановна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«Оценка эффективности ПЭТ-визуализации с использованием 68Ga-FAPI при опухолях гепатобилиарной системы»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Дурбенова Акбота Маратқызы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«Сравнение свойств аминополифосфонатов с Самарием 153»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«Ядерная медицина»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Пирманова Жанар Жанабаевна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«Прогностическое значение ПЭТ/КТ с 18F-FET при опухолях головного мозга»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Полевщикова Ольга Олеговна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«ПЭТ/КТ с 11С-метионин в диагностике опухолей головного мозга»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Утемисова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Анна Викторовна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«Оценка эффективности лечения рака предстательной железы с ПЭТ/КТ с 18F-PSMA»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38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aphicFrame>
        <p:nvGraphicFramePr>
          <p:cNvPr id="352" name="Google Shape;352;p50"/>
          <p:cNvGraphicFramePr/>
          <p:nvPr>
            <p:extLst>
              <p:ext uri="{D42A27DB-BD31-4B8C-83A1-F6EECF244321}">
                <p14:modId xmlns:p14="http://schemas.microsoft.com/office/powerpoint/2010/main" val="4053209553"/>
              </p:ext>
            </p:extLst>
          </p:nvPr>
        </p:nvGraphicFramePr>
        <p:xfrm>
          <a:off x="466725" y="449264"/>
          <a:ext cx="6623050" cy="7051466"/>
        </p:xfrm>
        <a:graphic>
          <a:graphicData uri="http://schemas.openxmlformats.org/drawingml/2006/table">
            <a:tbl>
              <a:tblPr firstRow="1" firstCol="1" bandRow="1">
                <a:noFill/>
                <a:tableStyleId>{1ED6FB08-1DDC-48F3-A48B-41D6A87B388C}</a:tableStyleId>
              </a:tblPr>
              <a:tblGrid>
                <a:gridCol w="3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dirty="0">
                          <a:solidFill>
                            <a:srgbClr val="7F7F7F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11.00-13.00 - ЯДЕРНАЯ МЕДИЦИНА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0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НИИ радиологии, зал 806</a:t>
                      </a:r>
                      <a:endParaRPr dirty="0"/>
                    </a:p>
                  </a:txBody>
                  <a:tcPr marL="67475" marR="67475" marT="0" marB="0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Асымканова Индира Ерлановна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«Диагностическая ценность ПЭТ/КТ в выявлении метастазов при раке легкого»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«Ядерная медицина»,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Мусатаев Серик Габдуллаевич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«Ошибки ПЭТ/КТ: причины, клинические последствия и пути их предотвращения»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Сансызбаев Азамат Аскарович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«Самарий. Опыт внедрения нового метода лечения костных метастазов в РК»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17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Орынбек Назгүл Бағланқызы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Диагностика костных метастазов при раке предстательной железы методом ПЭТ/КТ (18-FDG; Ga 68-PSMA)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«Ядерная медицина»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1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18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Ахметбекова Жаухар Қуатбекқызы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«Современные возможности ПЭТ/КТ с препаратом 18F-DOPA в диагностике гиперинсулинизма у пациентов детского возраста»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 Больницы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4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19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Сагитова Дана Кайратовна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"Радиойодтерапия при папиллярном раке щитовидной железы с метастазами в лёгких"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«Ядерная медицина»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6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Бөкейханова Риза Турсынханқызы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«First Experience of Radium-223 Radionuclide Therapy for Castration-Resistant Prostate Cancer in Kazakhstan»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Больница МЦ УДП РК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64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21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Байарысова Балнұр Өмірбекқызы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«Роль ПЭТ/КТ с 68GA-PSMA в мониторинге лечения пациентов с метастатическим раком предстательной железы»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2 года «Ядерная медицина» НАО «МУА»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571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Palatino Linotype"/>
                        <a:buNone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22</a:t>
                      </a:r>
                      <a:endParaRPr sz="11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Андреев Станислав Сергеевич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«153Sm Самарий-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оксабифор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: терапия с первого шага»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alatino Linotype"/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1 года, Центр ядерной медицины Больницы МЦ УДП РК</a:t>
                      </a:r>
                      <a:endParaRPr sz="11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33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23</a:t>
                      </a:r>
                      <a:endParaRPr sz="11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575" marR="68575" marT="0" marB="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 b="1" dirty="0" err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Абетова</a:t>
                      </a:r>
                      <a:r>
                        <a:rPr lang="ru-RU" sz="11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Дина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ПЭТ/КТ в диагностике меланом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Palatino Linotype"/>
                        <a:buNone/>
                      </a:pPr>
                      <a:r>
                        <a:rPr lang="ru-RU" sz="11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Резидент 3-года обучения Школы медицины Назарбаев университета</a:t>
                      </a:r>
                      <a:endParaRPr dirty="0"/>
                    </a:p>
                  </a:txBody>
                  <a:tcPr marL="68575" marR="68575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3" name="Google Shape;353;p50"/>
          <p:cNvSpPr txBox="1"/>
          <p:nvPr/>
        </p:nvSpPr>
        <p:spPr>
          <a:xfrm>
            <a:off x="1914525" y="8207968"/>
            <a:ext cx="4994276" cy="192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ИНФОРМАЦИЯ ДЛЯ ДОКЛАДЧИКОВ: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необходимо скинуть презентацию в четверг </a:t>
            </a:r>
            <a:br>
              <a:rPr lang="ru-RU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lang="ru-RU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 апреля 2026 г. на номер телефона модератора </a:t>
            </a:r>
            <a:r>
              <a:rPr lang="ru-RU" sz="1400" b="1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Бакен Акку,</a:t>
            </a:r>
            <a:r>
              <a:rPr lang="ru-RU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резидент 2 года – сот. 8 775 115 28 85</a:t>
            </a:r>
            <a:endParaRPr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назвать доклад – ФИО, организация, первые слова названия доклада</a:t>
            </a:r>
            <a:endParaRPr/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соблюдать р</a:t>
            </a:r>
            <a:r>
              <a:rPr lang="ru-RU" sz="16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егламент 5 минут.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4" name="Google Shape;354;p50"/>
          <p:cNvSpPr/>
          <p:nvPr/>
        </p:nvSpPr>
        <p:spPr>
          <a:xfrm>
            <a:off x="758162" y="8276802"/>
            <a:ext cx="982585" cy="98258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1"/>
          <p:cNvPicPr preferRelativeResize="0"/>
          <p:nvPr/>
        </p:nvPicPr>
        <p:blipFill rotWithShape="1">
          <a:blip r:embed="rId3">
            <a:alphaModFix/>
          </a:blip>
          <a:srcRect t="-19078" b="56192"/>
          <a:stretch/>
        </p:blipFill>
        <p:spPr>
          <a:xfrm rot="-5400000">
            <a:off x="-49923" y="3113802"/>
            <a:ext cx="10723398" cy="449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1"/>
          <p:cNvPicPr preferRelativeResize="0"/>
          <p:nvPr/>
        </p:nvPicPr>
        <p:blipFill rotWithShape="1">
          <a:blip r:embed="rId3">
            <a:alphaModFix/>
          </a:blip>
          <a:srcRect t="-6358" b="43472"/>
          <a:stretch/>
        </p:blipFill>
        <p:spPr>
          <a:xfrm rot="5400000" flipH="1">
            <a:off x="-3113798" y="3113802"/>
            <a:ext cx="10723398" cy="449579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1"/>
          <p:cNvSpPr txBox="1"/>
          <p:nvPr/>
        </p:nvSpPr>
        <p:spPr>
          <a:xfrm>
            <a:off x="2745669" y="5167491"/>
            <a:ext cx="2476988" cy="35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Толық ақпарат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2" name="Google Shape;362;p51"/>
          <p:cNvSpPr/>
          <p:nvPr/>
        </p:nvSpPr>
        <p:spPr>
          <a:xfrm>
            <a:off x="1782524" y="3249035"/>
            <a:ext cx="1122249" cy="11222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363" name="Google Shape;363;p51" descr="Изображение выглядит как текст, плакат, Модный аксессуар, графический дизайн&#10;&#10;Контент, сгенерированный ИИ, может содержать ошибки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5669" y="7848346"/>
            <a:ext cx="2309247" cy="163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5669" y="2397219"/>
            <a:ext cx="2068336" cy="206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45669" y="5517038"/>
            <a:ext cx="2068336" cy="206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16"/>
          <p:cNvGraphicFramePr/>
          <p:nvPr>
            <p:extLst>
              <p:ext uri="{D42A27DB-BD31-4B8C-83A1-F6EECF244321}">
                <p14:modId xmlns:p14="http://schemas.microsoft.com/office/powerpoint/2010/main" val="3144075435"/>
              </p:ext>
            </p:extLst>
          </p:nvPr>
        </p:nvGraphicFramePr>
        <p:xfrm>
          <a:off x="466725" y="449263"/>
          <a:ext cx="6623050" cy="9682480"/>
        </p:xfrm>
        <a:graphic>
          <a:graphicData uri="http://schemas.openxmlformats.org/drawingml/2006/table">
            <a:tbl>
              <a:tblPr>
                <a:noFill/>
                <a:tableStyleId>{1ED6FB08-1DDC-48F3-A48B-41D6A87B388C}</a:tableStyleId>
              </a:tblPr>
              <a:tblGrid>
                <a:gridCol w="21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9.00-10.00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Холл главного корпуса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Регистрация участников 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10.00-10.30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Актовый зал </a:t>
                      </a:r>
                      <a:br>
                        <a:rPr lang="ru-RU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</a:br>
                      <a:r>
                        <a:rPr lang="ru-RU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главного корпуса</a:t>
                      </a: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Церемония открытия </a:t>
                      </a:r>
                      <a:endParaRPr sz="1400" b="1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Шульгау Зарина Токтамысовна</a:t>
                      </a:r>
                      <a:endParaRPr sz="1400" b="1" u="none" strike="noStrike" cap="none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Проректор по научной работе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«Медицинский университет Астана»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Деточкина Виолетта Робертовна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Декан школы стоматологии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«Медицинский университет Астана»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Смагулова Алия Курманбековна</a:t>
                      </a:r>
                      <a:endParaRPr sz="1400" b="1" u="none" strike="noStrike" cap="none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Декан школы Медицины 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НАО «Медицинский университет Астана»</a:t>
                      </a:r>
                      <a:endParaRPr sz="1050" i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10.30-12.15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Спикеры: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 err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Огай</a:t>
                      </a: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Вячеслав Борисович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Профессор, к.б.н., заведующий лабораторией стволовых клеток, Национальный центр биотехнологии</a:t>
                      </a:r>
                      <a:endParaRPr sz="1050" i="1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Тема: Биомедицинская технология восстановления дефектов суставного хряща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Сафарова Юлия Ивановна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Ведущий научный сотрудник Лаборатории биоинженерии и регенеративной медицины, Центр Наук о Жизни ЧУ “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National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Laboratory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Astana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”,  Астана</a:t>
                      </a:r>
                      <a:endParaRPr sz="1050" i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Тема: Регенерация костной ткани: от клеточных технологий к биоинженерным решениям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Гасанов </a:t>
                      </a:r>
                      <a:r>
                        <a:rPr lang="ru-RU" sz="1400" b="1" u="none" strike="noStrike" cap="none" dirty="0" err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Гасан</a:t>
                      </a: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Ализаманович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Предприниматель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Тема: "Открытие центра реабилитации после ортопедических операций"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552E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 dirty="0" err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Смагулова</a:t>
                      </a: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Алия</a:t>
                      </a:r>
                      <a:r>
                        <a:rPr lang="ru-RU" sz="1400" b="1" u="none" strike="noStrike" cap="none" dirty="0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b="1" u="none" strike="noStrike" cap="none" dirty="0" err="1">
                          <a:solidFill>
                            <a:srgbClr val="70552E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Курманбековна</a:t>
                      </a:r>
                      <a:endParaRPr sz="1400" b="1" u="none" strike="noStrike" cap="none" dirty="0">
                        <a:solidFill>
                          <a:srgbClr val="70552E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Palatino Linotype"/>
                        <a:buNone/>
                      </a:pP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Декан школы Медицины НАО "МУА", доктор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PhD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, врач терапевт высшей категории, кардиолог, международный спикер и член EHRA (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European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Heart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Rhythm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Association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), ESC (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European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Society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of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Cardiology</a:t>
                      </a:r>
                      <a:r>
                        <a:rPr lang="ru-RU" sz="1050" i="1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), ассоциации кардиологов Казахстана, Казахского общества </a:t>
                      </a:r>
                      <a:r>
                        <a:rPr lang="ru-RU" sz="1050" i="1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аритмологов</a:t>
                      </a:r>
                      <a:endParaRPr sz="1050" i="1" u="none" strike="noStrike" cap="none" dirty="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Тема: Глобальные тренды в медицинском образовании.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12.20-13:00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b="1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13:00-14:00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MedAI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Hackathon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r>
                        <a:rPr lang="ru-RU" sz="1400" u="none" strike="noStrike" cap="none" dirty="0" err="1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Astana</a:t>
                      </a:r>
                      <a:r>
                        <a:rPr lang="ru-RU" sz="1400" u="none" strike="noStrike" cap="none" dirty="0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ru-RU" sz="1400" u="none" strike="noStrike" cap="none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Перерыв</a:t>
                      </a:r>
                      <a:endParaRPr sz="1400" u="none" strike="noStrike" cap="none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7" name="Google Shape;127;p16"/>
          <p:cNvSpPr txBox="1"/>
          <p:nvPr/>
        </p:nvSpPr>
        <p:spPr>
          <a:xfrm>
            <a:off x="466725" y="10283816"/>
            <a:ext cx="6623050" cy="25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/>
          <p:nvPr/>
        </p:nvSpPr>
        <p:spPr>
          <a:xfrm>
            <a:off x="466725" y="10283816"/>
            <a:ext cx="6623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31" name="Google Shape;231;p33"/>
          <p:cNvSpPr txBox="1"/>
          <p:nvPr/>
        </p:nvSpPr>
        <p:spPr>
          <a:xfrm>
            <a:off x="468275" y="89282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09.04.2026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14:00-18:00 Лек. зал №1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Внутренние болезни и смежные терапевтические дисциплины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2" name="Google Shape;232;p33"/>
          <p:cNvSpPr txBox="1"/>
          <p:nvPr/>
        </p:nvSpPr>
        <p:spPr>
          <a:xfrm>
            <a:off x="466725" y="219915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Куанышбаева Гаухар Сериковна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 и заведующая кафедры “Основ медицины”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Бикташев Дамир Бралиевич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PhD, доцент кафедры “Внутренних болезней №2” НАО «МУА»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Казангапова Асем Дюсебековна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PhD, доцент кафедры “Внутренних болезней №3” НАО «МУА»</a:t>
            </a:r>
            <a:endParaRPr/>
          </a:p>
        </p:txBody>
      </p:sp>
      <p:sp>
        <p:nvSpPr>
          <p:cNvPr id="233" name="Google Shape;233;p33"/>
          <p:cNvSpPr txBox="1"/>
          <p:nvPr/>
        </p:nvSpPr>
        <p:spPr>
          <a:xfrm>
            <a:off x="468288" y="517207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09.04.2026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14:00-18:00 Лек. зал №2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Стоматология и стоматологические дисциплины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466725" y="6420325"/>
            <a:ext cx="6408000" cy="3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Еслямгалиева Ардак Манаповна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заведующая кафедрой "Ортопедической и детской стоматологии" НАО «МУА»,  к.м.н., профессор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Жилкибаева Жанна Бопановна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ассистент кафедры "Ортопедической и детской стоматологии" НАО «МУА»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Егизбекова Айжан Бахтжановна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PhD, доцент кафедры “Ортопедической и детской стоматологии”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Сугурбаев Адиль Асылханович 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Ассистент кафедры "Терапевтической и хирургической стоматологии"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Котенко Екатерина Геннадьевна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Преподаватель кафедры "Терапевтической и хирургической стоматологии”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1941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/>
        </p:nvSpPr>
        <p:spPr>
          <a:xfrm>
            <a:off x="466725" y="10283816"/>
            <a:ext cx="6623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6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468275" y="89282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09.04.2026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14:00-18:00 Лек. зал №3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Акушерство, гинекология и репродуктивная медицина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466725" y="219915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Баубекова Асель Шакимуратовна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доцент кафедры “Акушерства и гинекологии №1”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Тажибаева Карина Дуйсеновна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ассистент кафедры “Акушерства и гинекологии №1”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Сагандыкова Гаухар Акылбаевна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ассистент кафедры “Акушерства и гинекологии №2”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466725" y="5480625"/>
            <a:ext cx="61623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09.04.2026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14:00-18:00 Лек. зал №4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Общественное здоровье, профилактическая медицина, образование и цифровое здравоохранение, социальные науки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34"/>
          <p:cNvSpPr txBox="1"/>
          <p:nvPr/>
        </p:nvSpPr>
        <p:spPr>
          <a:xfrm>
            <a:off x="574263" y="707400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Нарманова Орынгуль Жаксыбаевна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Профессор д.м.н. кафедры “Общественного здоровья и менеджмента”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Бокенчин Казбек Куандыкович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PhD, доцент  кафедры “Общественного здоровья и менеджмента”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Мусина Гульзат Базарбаевна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старший преподаватель кафедры "Психиатрии и наркологии”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12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466725" y="10283816"/>
            <a:ext cx="6623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466725" y="2199150"/>
            <a:ext cx="6408000" cy="26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Хамидулин Болат Сагдатович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к.м.н., доцент кафедры “Анатомии человека им. Аубакирова А.Б.”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Мамбетпаева Бахыт Смагуловна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заведующая кафедры “Медицинской генетики и молекулярной биологии”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Сапиева Ардақ Оңалбековна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заведующая кафедры “Общей и биологической химии” НАО «МУА»,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Игенбаева Бахыт Балкеновна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доцент кафедры “Общей и биологической химии”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466725" y="5480625"/>
            <a:ext cx="61623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10:00-13:00 Лек. зал №2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Патологическая физиология, патологическая анатомия и судебная медицина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574263" y="7074000"/>
            <a:ext cx="6408000" cy="26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Манекенова Кенжекыз Боранбаева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заведующая кафедры “Патологической анатомии” НАО «МУА», д.м.н., профессор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Литвинова Марина Константиновна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к.м.н., доцент кафедры “Патологической физиологии имени В.Г. Корпачева”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Бегларовна Гульшахар Еркиновна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профессор, к.м.н.  кафедры “Патологической физиологии имени В.Г. Корпачева”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Ишкенова Анастасия Владимирова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</a:t>
            </a: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старший преподаватель кафедры "Психиатрии и наркологии”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468275" y="89282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10:00-13:00 Лек. зал №1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Фундаментальные медицинские и биомедицинские науки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4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/>
        </p:nvSpPr>
        <p:spPr>
          <a:xfrm>
            <a:off x="466725" y="10283816"/>
            <a:ext cx="6623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8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466725" y="219915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Даулетхан Еркегуль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PhD, доцент кафедры “Микробиологии и вирусологии имени Ш.И. Сарбасовой”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Ботбаева Мадина Турлыбековна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старший преподаватель кафедры “Микробиологии и вирусологии имени Ш.И. Сарбасовой”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Ықтияров Аяз Əбдірахымұлы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старший преподаватель кафедры “Микробиологии и вирусологии имени Ш.И. Сарбасовой”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466725" y="5480625"/>
            <a:ext cx="61623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10:00-13:00 Лек. зал №4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Фармакология, клиническая фармакология и фармацевтические науки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574263" y="707400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Атимтайқызы Айнаш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к.б.н., доцент кафедры “Фармацевтических дисциплин”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Капасов Саржан Сакенович 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старший преподаватель кафедры “Фармацевтических дисциплин”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Капасова Зару Шахметовна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старший преподаватель кафедры “Фармацевтических дисциплин”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468275" y="89282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10:00-13:00 Лек. зал №3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Микробиология, вирусология, иммунология и инфекционные болезни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5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/>
        </p:nvSpPr>
        <p:spPr>
          <a:xfrm>
            <a:off x="466725" y="10283816"/>
            <a:ext cx="6623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Palatino Linotype"/>
              <a:buNone/>
            </a:pPr>
            <a:fld id="{00000000-1234-1234-1234-123412341234}" type="slidenum">
              <a:rPr lang="ru-RU" sz="1200">
                <a:solidFill>
                  <a:srgbClr val="BFBFB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</a:t>
            </a:fld>
            <a:endParaRPr sz="1200">
              <a:solidFill>
                <a:srgbClr val="BFBFB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66725" y="2199150"/>
            <a:ext cx="640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Цой Олег Гиленович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д.м.н., профессор Научно-образовательного центра хирургии им Г.В.Цой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Дюсенбаев Нуржан Нурланович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PhD, доцент Научно образовательного центра хирургии им профессора Г.В.Цой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Туребаев Дулат Канатович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к.м.н., профессор научно-образовательного центра хирургии им профессора Г.В.Цой 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466725" y="5480625"/>
            <a:ext cx="61623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14:00- 17:00 Лек. зал №2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Анестезиология, реаниматология и неотложная медицина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574263" y="7074000"/>
            <a:ext cx="6408000" cy="24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70552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СОСТАВ КОНКУРСНОЙ КОМИССИИ:</a:t>
            </a:r>
            <a:endParaRPr sz="1200">
              <a:solidFill>
                <a:srgbClr val="70552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 </a:t>
            </a:r>
            <a:endParaRPr sz="11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Елтаева Айгерим Аскарбековна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PhD, доцент кафедры “Анестезиологии и интенсивной терапии №1”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Мамбетова Анар Жанабаевна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– ассистент кафедры “Детской анестезиологии, интенсивной терапии и СНП”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Муканов Асылхан Теміртасович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ассистент кафедры “Детской анестезиологии, интенсивной терапии и СНП” НАО «МУА»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Махмутова Диана Равильевна </a:t>
            </a:r>
            <a:r>
              <a:rPr lang="ru-RU"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Врач Анестезиолог-реаниматолог</a:t>
            </a:r>
            <a:endParaRPr sz="12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468275" y="892825"/>
            <a:ext cx="6623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10.04.2026</a:t>
            </a:r>
            <a:endParaRPr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14:00-17:00 Лек. зал №1</a:t>
            </a:r>
            <a:endParaRPr b="1">
              <a:solidFill>
                <a:schemeClr val="dk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Хирургия и хирургические специальности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07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8569</Words>
  <Application>Microsoft Office PowerPoint</Application>
  <PresentationFormat>Произвольный</PresentationFormat>
  <Paragraphs>1387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Aptos</vt:lpstr>
      <vt:lpstr>Play</vt:lpstr>
      <vt:lpstr>Palatino Linotype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Natalya Anissimova</cp:lastModifiedBy>
  <cp:revision>4</cp:revision>
  <dcterms:modified xsi:type="dcterms:W3CDTF">2026-04-22T06:07:11Z</dcterms:modified>
</cp:coreProperties>
</file>